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32"/>
  </p:notesMasterIdLst>
  <p:sldIdLst>
    <p:sldId id="256" r:id="rId2"/>
    <p:sldId id="257" r:id="rId3"/>
    <p:sldId id="258" r:id="rId4"/>
    <p:sldId id="260" r:id="rId5"/>
    <p:sldId id="294" r:id="rId6"/>
    <p:sldId id="261" r:id="rId7"/>
    <p:sldId id="259" r:id="rId8"/>
    <p:sldId id="275" r:id="rId9"/>
    <p:sldId id="276" r:id="rId10"/>
    <p:sldId id="277" r:id="rId11"/>
    <p:sldId id="273" r:id="rId12"/>
    <p:sldId id="272" r:id="rId13"/>
    <p:sldId id="295" r:id="rId14"/>
    <p:sldId id="278" r:id="rId15"/>
    <p:sldId id="296" r:id="rId16"/>
    <p:sldId id="290" r:id="rId17"/>
    <p:sldId id="293" r:id="rId18"/>
    <p:sldId id="280" r:id="rId19"/>
    <p:sldId id="274" r:id="rId20"/>
    <p:sldId id="265" r:id="rId21"/>
    <p:sldId id="281" r:id="rId22"/>
    <p:sldId id="282" r:id="rId23"/>
    <p:sldId id="283" r:id="rId24"/>
    <p:sldId id="285" r:id="rId25"/>
    <p:sldId id="292" r:id="rId26"/>
    <p:sldId id="267" r:id="rId27"/>
    <p:sldId id="266" r:id="rId28"/>
    <p:sldId id="287" r:id="rId29"/>
    <p:sldId id="262" r:id="rId30"/>
    <p:sldId id="289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E6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-104" y="-4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EC26AF-E01A-D244-8F2F-8365CDE4100F}" type="datetimeFigureOut">
              <a:rPr lang="en-US" smtClean="0"/>
              <a:t>6/13/16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3ABE4E-A5BF-1343-87C8-6CAB92936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1134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3ABE4E-A5BF-1343-87C8-6CAB929362D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3542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3ABE4E-A5BF-1343-87C8-6CAB929362D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5709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3ABE4E-A5BF-1343-87C8-6CAB929362D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687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3ABE4E-A5BF-1343-87C8-6CAB929362D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565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E388E-1D2E-4868-8325-A7C0112BED2B}" type="datetimeFigureOut">
              <a:rPr lang="en-US" smtClean="0"/>
              <a:t>6/13/16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8834C-2419-4B61-80B6-FFDD30867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7665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E388E-1D2E-4868-8325-A7C0112BED2B}" type="datetimeFigureOut">
              <a:rPr lang="en-US" smtClean="0"/>
              <a:t>6/13/16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8834C-2419-4B61-80B6-FFDD30867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601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EFAE388E-1D2E-4868-8325-A7C0112BED2B}" type="datetimeFigureOut">
              <a:rPr lang="en-US" smtClean="0"/>
              <a:t>6/13/16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2EB8834C-2419-4B61-80B6-FFDD30867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73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E388E-1D2E-4868-8325-A7C0112BED2B}" type="datetimeFigureOut">
              <a:rPr lang="en-US" smtClean="0"/>
              <a:t>6/13/16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8834C-2419-4B61-80B6-FFDD30867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340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FAE388E-1D2E-4868-8325-A7C0112BED2B}" type="datetimeFigureOut">
              <a:rPr lang="en-US" smtClean="0"/>
              <a:t>6/13/16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EB8834C-2419-4B61-80B6-FFDD30867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988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E388E-1D2E-4868-8325-A7C0112BED2B}" type="datetimeFigureOut">
              <a:rPr lang="en-US" smtClean="0"/>
              <a:t>6/13/16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8834C-2419-4B61-80B6-FFDD30867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0236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E388E-1D2E-4868-8325-A7C0112BED2B}" type="datetimeFigureOut">
              <a:rPr lang="en-US" smtClean="0"/>
              <a:t>6/13/16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8834C-2419-4B61-80B6-FFDD30867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18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E388E-1D2E-4868-8325-A7C0112BED2B}" type="datetimeFigureOut">
              <a:rPr lang="en-US" smtClean="0"/>
              <a:t>6/13/16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8834C-2419-4B61-80B6-FFDD30867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704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E388E-1D2E-4868-8325-A7C0112BED2B}" type="datetimeFigureOut">
              <a:rPr lang="en-US" smtClean="0"/>
              <a:t>6/13/16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8834C-2419-4B61-80B6-FFDD30867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745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E388E-1D2E-4868-8325-A7C0112BED2B}" type="datetimeFigureOut">
              <a:rPr lang="en-US" smtClean="0"/>
              <a:t>6/13/16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8834C-2419-4B61-80B6-FFDD30867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49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E388E-1D2E-4868-8325-A7C0112BED2B}" type="datetimeFigureOut">
              <a:rPr lang="en-US" smtClean="0"/>
              <a:t>6/13/16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8834C-2419-4B61-80B6-FFDD30867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53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EFAE388E-1D2E-4868-8325-A7C0112BED2B}" type="datetimeFigureOut">
              <a:rPr lang="en-US" smtClean="0"/>
              <a:t>6/13/16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2EB8834C-2419-4B61-80B6-FFDD30867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9632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w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5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w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png"/><Relationship Id="rId5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hyperlink" Target="http://www.catalystvetpc.com" TargetMode="External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WVLDI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92659"/>
            <a:ext cx="12192000" cy="4236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308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Group Poll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2919" y="2026979"/>
            <a:ext cx="9784080" cy="4206240"/>
          </a:xfrm>
        </p:spPr>
        <p:txBody>
          <a:bodyPr/>
          <a:lstStyle/>
          <a:p>
            <a:r>
              <a:rPr lang="en-US" dirty="0" smtClean="0"/>
              <a:t>How many tasks or projects are you holding on to right now-that you could delegate to others?</a:t>
            </a:r>
          </a:p>
          <a:p>
            <a:r>
              <a:rPr lang="en-US" dirty="0" smtClean="0"/>
              <a:t>A   none	</a:t>
            </a:r>
          </a:p>
          <a:p>
            <a:r>
              <a:rPr lang="en-US" dirty="0" smtClean="0"/>
              <a:t>B   1-2</a:t>
            </a:r>
          </a:p>
          <a:p>
            <a:r>
              <a:rPr lang="en-US" dirty="0" smtClean="0"/>
              <a:t>C   3-4</a:t>
            </a:r>
          </a:p>
          <a:p>
            <a:r>
              <a:rPr lang="en-US" dirty="0" smtClean="0"/>
              <a:t>D   4 +</a:t>
            </a:r>
          </a:p>
          <a:p>
            <a:r>
              <a:rPr lang="en-US" dirty="0" smtClean="0"/>
              <a:t>E   too many to count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452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Beliefs drive actions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Going it Alone</a:t>
            </a:r>
            <a:endParaRPr lang="en-US" dirty="0"/>
          </a:p>
        </p:txBody>
      </p:sp>
      <p:pic>
        <p:nvPicPr>
          <p:cNvPr id="2050" name="Picture 2" descr="C:\Users\admin\AppData\Local\Microsoft\Windows\Temporary Internet Files\Content.IE5\N377TLTZ\MP900430443[1]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85" b="12985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What are your beliefs?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Based on past experience</a:t>
            </a:r>
          </a:p>
          <a:p>
            <a:r>
              <a:rPr lang="en-US" dirty="0" smtClean="0"/>
              <a:t>Do you know your patterns?</a:t>
            </a:r>
          </a:p>
          <a:p>
            <a:r>
              <a:rPr lang="en-US" dirty="0" smtClean="0"/>
              <a:t>Is this belief valid now?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304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Beliefs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Self sufficiency</a:t>
            </a:r>
          </a:p>
          <a:p>
            <a:r>
              <a:rPr lang="en-US" dirty="0" smtClean="0"/>
              <a:t>Prove yourself to others</a:t>
            </a:r>
          </a:p>
          <a:p>
            <a:r>
              <a:rPr lang="en-US" dirty="0" smtClean="0"/>
              <a:t>The helper syndrome</a:t>
            </a:r>
          </a:p>
          <a:p>
            <a:r>
              <a:rPr lang="en-US" dirty="0" smtClean="0"/>
              <a:t>The perfectionist gene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321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 this Delegation?</a:t>
            </a:r>
            <a:endParaRPr lang="en-US" dirty="0"/>
          </a:p>
        </p:txBody>
      </p:sp>
      <p:pic>
        <p:nvPicPr>
          <p:cNvPr id="4" name="Content Placeholder 3" descr="PICT0324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51" b="17751"/>
          <a:stretch>
            <a:fillRect/>
          </a:stretch>
        </p:blipFill>
        <p:spPr>
          <a:xfrm>
            <a:off x="1202919" y="1981082"/>
            <a:ext cx="9784080" cy="4206240"/>
          </a:xfrm>
        </p:spPr>
      </p:pic>
    </p:spTree>
    <p:extLst>
      <p:ext uri="{BB962C8B-B14F-4D97-AF65-F5344CB8AC3E}">
        <p14:creationId xmlns:p14="http://schemas.microsoft.com/office/powerpoint/2010/main" val="1059576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people get stuck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 system to delegate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Seems easier to do than explain</a:t>
            </a:r>
          </a:p>
          <a:p>
            <a:endParaRPr lang="en-US" dirty="0" smtClean="0"/>
          </a:p>
          <a:p>
            <a:r>
              <a:rPr lang="en-US" dirty="0" smtClean="0"/>
              <a:t>Fast results</a:t>
            </a:r>
          </a:p>
          <a:p>
            <a:endParaRPr lang="en-US" dirty="0" smtClean="0"/>
          </a:p>
          <a:p>
            <a:r>
              <a:rPr lang="en-US" dirty="0" smtClean="0"/>
              <a:t>You trust yourself</a:t>
            </a:r>
          </a:p>
          <a:p>
            <a:endParaRPr lang="en-US" dirty="0" smtClean="0"/>
          </a:p>
          <a:p>
            <a:r>
              <a:rPr lang="en-US" dirty="0" smtClean="0"/>
              <a:t>Not aware of true cost of delegation avoidance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True cost of delegation avoidance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Time lost</a:t>
            </a:r>
          </a:p>
          <a:p>
            <a:r>
              <a:rPr lang="en-US" dirty="0"/>
              <a:t> </a:t>
            </a:r>
            <a:r>
              <a:rPr lang="en-US" dirty="0" smtClean="0"/>
              <a:t>Cost to you</a:t>
            </a:r>
          </a:p>
          <a:p>
            <a:r>
              <a:rPr lang="en-US" dirty="0" smtClean="0"/>
              <a:t>Message sent to others</a:t>
            </a:r>
          </a:p>
          <a:p>
            <a:r>
              <a:rPr lang="en-US" dirty="0" smtClean="0"/>
              <a:t>Opportunities lost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686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your passion?</a:t>
            </a:r>
            <a:endParaRPr lang="en-US" dirty="0"/>
          </a:p>
        </p:txBody>
      </p:sp>
      <p:pic>
        <p:nvPicPr>
          <p:cNvPr id="9" name="Content Placeholder 8" descr="balance-865819_640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01" b="1770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83027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Clarify High Value Activity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do you do better than anyone else?</a:t>
            </a:r>
          </a:p>
          <a:p>
            <a:r>
              <a:rPr lang="en-US" dirty="0" smtClean="0"/>
              <a:t>What are you trained for that no one else is?</a:t>
            </a:r>
          </a:p>
          <a:p>
            <a:r>
              <a:rPr lang="en-US" dirty="0" smtClean="0"/>
              <a:t>What contributes to your goals, outcomes and results?</a:t>
            </a:r>
          </a:p>
          <a:p>
            <a:r>
              <a:rPr lang="en-US" dirty="0" smtClean="0"/>
              <a:t>Where is your happy place?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79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is doing what job?</a:t>
            </a:r>
            <a:endParaRPr lang="en-US" dirty="0"/>
          </a:p>
        </p:txBody>
      </p:sp>
      <p:pic>
        <p:nvPicPr>
          <p:cNvPr id="3076" name="Picture 4" descr="C:\Users\admin\AppData\Local\Microsoft\Windows\Temporary Internet Files\Content.IE5\QQNPC35F\MC900441912[1].wm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53367" y="3468687"/>
            <a:ext cx="4885267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0802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 elements of delegation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Who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How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171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to keep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High value activities</a:t>
            </a:r>
          </a:p>
          <a:p>
            <a:r>
              <a:rPr lang="en-US" dirty="0" smtClean="0"/>
              <a:t>Unique to you</a:t>
            </a:r>
          </a:p>
          <a:p>
            <a:r>
              <a:rPr lang="en-US" dirty="0" smtClean="0"/>
              <a:t>Skills or experience</a:t>
            </a:r>
          </a:p>
          <a:p>
            <a:r>
              <a:rPr lang="en-US" dirty="0" smtClean="0"/>
              <a:t>Revenue producing</a:t>
            </a:r>
          </a:p>
          <a:p>
            <a:r>
              <a:rPr lang="en-US" dirty="0" smtClean="0"/>
              <a:t>Goal oriented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618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49444" y="1702191"/>
            <a:ext cx="5367294" cy="1547445"/>
          </a:xfrm>
        </p:spPr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Welcome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74512" y="540670"/>
            <a:ext cx="7068293" cy="1471010"/>
          </a:xfrm>
        </p:spPr>
        <p:txBody>
          <a:bodyPr>
            <a:noAutofit/>
          </a:bodyPr>
          <a:lstStyle/>
          <a:p>
            <a:r>
              <a:rPr lang="en-US" sz="3200" dirty="0"/>
              <a:t>Delegating: </a:t>
            </a:r>
          </a:p>
          <a:p>
            <a:r>
              <a:rPr lang="en-US" sz="3600" dirty="0"/>
              <a:t> What to keep- What to give away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96" y="3924886"/>
            <a:ext cx="6774525" cy="165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147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To Give Away</a:t>
            </a:r>
            <a:endParaRPr lang="en-US" dirty="0"/>
          </a:p>
        </p:txBody>
      </p:sp>
      <p:pic>
        <p:nvPicPr>
          <p:cNvPr id="5" name="Picture Placeholder 4" descr="structure-1226694_640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9" b="7219"/>
          <a:stretch>
            <a:fillRect/>
          </a:stretch>
        </p:blipFill>
        <p:spPr/>
      </p:pic>
      <p:sp>
        <p:nvSpPr>
          <p:cNvPr id="3" name="Content Placeholder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Everything else !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05392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to delegate to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Specific person</a:t>
            </a:r>
          </a:p>
          <a:p>
            <a:r>
              <a:rPr lang="en-US" dirty="0" smtClean="0"/>
              <a:t>Match the task to skills</a:t>
            </a:r>
          </a:p>
          <a:p>
            <a:r>
              <a:rPr lang="en-US" dirty="0" smtClean="0"/>
              <a:t>Building trust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358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 a clear agreement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Main source of conflict</a:t>
            </a:r>
          </a:p>
          <a:p>
            <a:r>
              <a:rPr lang="en-US" dirty="0" smtClean="0"/>
              <a:t>Unclear definitions</a:t>
            </a:r>
          </a:p>
          <a:p>
            <a:r>
              <a:rPr lang="en-US" dirty="0" smtClean="0"/>
              <a:t>Roles</a:t>
            </a:r>
          </a:p>
          <a:p>
            <a:r>
              <a:rPr lang="en-US" dirty="0" smtClean="0"/>
              <a:t>Expectations</a:t>
            </a:r>
          </a:p>
          <a:p>
            <a:r>
              <a:rPr lang="en-US" dirty="0" smtClean="0"/>
              <a:t>Who is responsible for what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2764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is driving?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Back seat?</a:t>
            </a:r>
            <a:endParaRPr lang="en-US" dirty="0"/>
          </a:p>
        </p:txBody>
      </p:sp>
      <p:pic>
        <p:nvPicPr>
          <p:cNvPr id="6146" name="Picture 2" descr="C:\Users\admin\AppData\Local\Microsoft\Windows\Temporary Internet Files\Content.IE5\T0ICH6I1\MC900370432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1" y="2797988"/>
            <a:ext cx="5166969" cy="22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4646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delegate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Start small</a:t>
            </a:r>
          </a:p>
          <a:p>
            <a:r>
              <a:rPr lang="en-US" dirty="0" smtClean="0"/>
              <a:t>Be specific in communication</a:t>
            </a:r>
          </a:p>
          <a:p>
            <a:r>
              <a:rPr lang="en-US" dirty="0" smtClean="0"/>
              <a:t>Give feedback</a:t>
            </a:r>
          </a:p>
          <a:p>
            <a:r>
              <a:rPr lang="en-US" dirty="0" smtClean="0"/>
              <a:t>Don’t micromanage</a:t>
            </a:r>
          </a:p>
          <a:p>
            <a:r>
              <a:rPr lang="en-US" dirty="0" smtClean="0"/>
              <a:t>Be available for questions</a:t>
            </a:r>
          </a:p>
          <a:p>
            <a:r>
              <a:rPr lang="en-US" dirty="0" smtClean="0"/>
              <a:t>Schedule progress checks</a:t>
            </a:r>
          </a:p>
        </p:txBody>
      </p:sp>
    </p:spTree>
    <p:extLst>
      <p:ext uri="{BB962C8B-B14F-4D97-AF65-F5344CB8AC3E}">
        <p14:creationId xmlns:p14="http://schemas.microsoft.com/office/powerpoint/2010/main" val="3996326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Delegation </a:t>
            </a:r>
            <a:r>
              <a:rPr lang="en-US" dirty="0"/>
              <a:t> </a:t>
            </a:r>
            <a:r>
              <a:rPr lang="en-US" dirty="0" smtClean="0"/>
              <a:t>is a two way street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Other people will give you projects and problems</a:t>
            </a:r>
          </a:p>
          <a:p>
            <a:endParaRPr lang="en-US" dirty="0"/>
          </a:p>
          <a:p>
            <a:r>
              <a:rPr lang="en-US" dirty="0" smtClean="0"/>
              <a:t>Be aware of your patterns</a:t>
            </a:r>
          </a:p>
          <a:p>
            <a:endParaRPr lang="en-US" dirty="0"/>
          </a:p>
          <a:p>
            <a:r>
              <a:rPr lang="en-US" dirty="0" smtClean="0"/>
              <a:t>Who has responsibility ?</a:t>
            </a:r>
          </a:p>
          <a:p>
            <a:endParaRPr lang="en-US" dirty="0"/>
          </a:p>
          <a:p>
            <a:r>
              <a:rPr lang="en-US" dirty="0" smtClean="0"/>
              <a:t>Who is the best person to do this?</a:t>
            </a:r>
            <a:endParaRPr lang="en-US" dirty="0"/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Coaching Questions</a:t>
            </a:r>
            <a:endParaRPr lang="en-US" dirty="0"/>
          </a:p>
          <a:p>
            <a:r>
              <a:rPr lang="en-US" dirty="0" smtClean="0"/>
              <a:t>Is this mine?</a:t>
            </a:r>
          </a:p>
          <a:p>
            <a:r>
              <a:rPr lang="en-US" dirty="0" smtClean="0"/>
              <a:t>What am I saying no to?</a:t>
            </a:r>
          </a:p>
          <a:p>
            <a:r>
              <a:rPr lang="en-US" dirty="0" smtClean="0"/>
              <a:t>Is this a high value activity?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1865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Lost time?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day with out delegation</a:t>
            </a:r>
            <a:endParaRPr lang="en-US" dirty="0"/>
          </a:p>
        </p:txBody>
      </p:sp>
      <p:pic>
        <p:nvPicPr>
          <p:cNvPr id="8" name="Content Placeholder 7" descr="wave-696871_640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5" r="5625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Track your time for one day</a:t>
            </a:r>
          </a:p>
          <a:p>
            <a:r>
              <a:rPr lang="en-US" dirty="0" smtClean="0"/>
              <a:t>Where did you spend your time?</a:t>
            </a:r>
          </a:p>
          <a:p>
            <a:r>
              <a:rPr lang="en-US" dirty="0" smtClean="0"/>
              <a:t>What can you stop doing ?</a:t>
            </a:r>
          </a:p>
          <a:p>
            <a:r>
              <a:rPr lang="en-US" dirty="0" smtClean="0"/>
              <a:t>What do you want to do more of?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710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Self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Is this the best use of my time?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Can someone else do this?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Is this a high value activity for me?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Am I moving towards my overall purpose /goals?</a:t>
            </a:r>
            <a:endParaRPr lang="en-US" dirty="0"/>
          </a:p>
        </p:txBody>
      </p:sp>
      <p:pic>
        <p:nvPicPr>
          <p:cNvPr id="5" name="Content Placeholder 4" descr="roller-coaster-3864_640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2" r="1000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69440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</a:t>
            </a:r>
            <a:endParaRPr lang="en-US" dirty="0"/>
          </a:p>
        </p:txBody>
      </p:sp>
      <p:pic>
        <p:nvPicPr>
          <p:cNvPr id="4098" name="Picture 2" descr="C:\Users\admin\AppData\Local\Microsoft\Windows\Temporary Internet Files\Content.IE5\N377TLTZ\MP900402703[1]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0117" y="1776549"/>
            <a:ext cx="5203767" cy="3609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Delegation is a tool that will simplify your life </a:t>
            </a:r>
          </a:p>
          <a:p>
            <a:endParaRPr lang="en-US" dirty="0"/>
          </a:p>
          <a:p>
            <a:r>
              <a:rPr lang="en-US" dirty="0" smtClean="0"/>
              <a:t>Clarify your high value activity</a:t>
            </a:r>
          </a:p>
          <a:p>
            <a:endParaRPr lang="en-US" dirty="0"/>
          </a:p>
          <a:p>
            <a:r>
              <a:rPr lang="en-US" dirty="0" smtClean="0"/>
              <a:t>Be specific with who, what and how</a:t>
            </a:r>
          </a:p>
          <a:p>
            <a:endParaRPr lang="en-US" dirty="0"/>
          </a:p>
          <a:p>
            <a:r>
              <a:rPr lang="en-US" dirty="0" smtClean="0"/>
              <a:t>Life is more  fun when you delegate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4437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Upcoming WVLDI Events </a:t>
            </a:r>
          </a:p>
        </p:txBody>
      </p:sp>
      <p:pic>
        <p:nvPicPr>
          <p:cNvPr id="13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0" r="2164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1731" y="2651760"/>
            <a:ext cx="5999739" cy="4206240"/>
          </a:xfrm>
          <a:solidFill>
            <a:schemeClr val="tx1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indent="-182880">
              <a:lnSpc>
                <a:spcPct val="90000"/>
              </a:lnSpc>
              <a:buFont typeface="Wingdings" pitchFamily="2" charset="2"/>
              <a:buChar char=""/>
            </a:pPr>
            <a:endParaRPr lang="en-US" dirty="0">
              <a:solidFill>
                <a:schemeClr val="bg2"/>
              </a:solidFill>
            </a:endParaRPr>
          </a:p>
          <a:p>
            <a:pPr indent="-182880">
              <a:lnSpc>
                <a:spcPct val="90000"/>
              </a:lnSpc>
              <a:buFont typeface="Wingdings" pitchFamily="2" charset="2"/>
              <a:buChar char=""/>
            </a:pPr>
            <a:r>
              <a:rPr lang="en-US" sz="2400" dirty="0">
                <a:solidFill>
                  <a:schemeClr val="bg2"/>
                </a:solidFill>
              </a:rPr>
              <a:t>Webinar: Team Communications                                                                      	July 13</a:t>
            </a:r>
            <a:r>
              <a:rPr lang="en-US" sz="2400" baseline="30000" dirty="0">
                <a:solidFill>
                  <a:schemeClr val="bg2"/>
                </a:solidFill>
              </a:rPr>
              <a:t>th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</a:p>
          <a:p>
            <a:pPr indent="-182880">
              <a:lnSpc>
                <a:spcPct val="90000"/>
              </a:lnSpc>
              <a:buFont typeface="Wingdings" pitchFamily="2" charset="2"/>
              <a:buChar char=""/>
            </a:pPr>
            <a:r>
              <a:rPr lang="en-US" sz="2400" dirty="0">
                <a:solidFill>
                  <a:schemeClr val="bg2"/>
                </a:solidFill>
              </a:rPr>
              <a:t>AVMA Presentations &amp; Networking Events                                                       	August 6</a:t>
            </a:r>
            <a:r>
              <a:rPr lang="en-US" sz="2400" baseline="30000" dirty="0">
                <a:solidFill>
                  <a:schemeClr val="bg2"/>
                </a:solidFill>
              </a:rPr>
              <a:t>th</a:t>
            </a:r>
            <a:r>
              <a:rPr lang="en-US" sz="2400" dirty="0">
                <a:solidFill>
                  <a:schemeClr val="bg2"/>
                </a:solidFill>
              </a:rPr>
              <a:t>-8</a:t>
            </a:r>
            <a:r>
              <a:rPr lang="en-US" sz="2400" baseline="30000" dirty="0">
                <a:solidFill>
                  <a:schemeClr val="bg2"/>
                </a:solidFill>
              </a:rPr>
              <a:t>th</a:t>
            </a:r>
            <a:r>
              <a:rPr lang="en-US" sz="2400" dirty="0">
                <a:solidFill>
                  <a:schemeClr val="bg2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085825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Generous </a:t>
            </a:r>
            <a:br>
              <a:rPr lang="en-US" dirty="0"/>
            </a:br>
            <a:r>
              <a:rPr lang="en-US" dirty="0"/>
              <a:t>sponsors</a:t>
            </a:r>
          </a:p>
        </p:txBody>
      </p:sp>
      <p:pic>
        <p:nvPicPr>
          <p:cNvPr id="1026" name="Picture 2" descr="http://merial.com/assets/images/logo_merial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9509" y="2915821"/>
            <a:ext cx="2903742" cy="2472105"/>
          </a:xfrm>
          <a:prstGeom prst="rect">
            <a:avLst/>
          </a:prstGeom>
          <a:solidFill>
            <a:srgbClr val="D8E61E"/>
          </a:solidFill>
          <a:extLst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157" y="4741214"/>
            <a:ext cx="6071706" cy="16749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959" y="3634288"/>
            <a:ext cx="5388882" cy="7388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756" y="2190394"/>
            <a:ext cx="4141724" cy="107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768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pic>
        <p:nvPicPr>
          <p:cNvPr id="3074" name="Picture 2" descr="C:\Users\admin\AppData\Local\Microsoft\Windows\Temporary Internet Files\Content.IE5\WS8GVQ2R\MP900148880[1]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" r="1105"/>
          <a:stretch>
            <a:fillRect/>
          </a:stretch>
        </p:blipFill>
        <p:spPr bwMode="auto">
          <a:xfrm>
            <a:off x="1161101" y="1844663"/>
            <a:ext cx="5740175" cy="3855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68" y="5317140"/>
            <a:ext cx="6774525" cy="1659760"/>
          </a:xfrm>
          <a:prstGeom prst="rect">
            <a:avLst/>
          </a:prstGeom>
        </p:spPr>
      </p:pic>
      <p:sp>
        <p:nvSpPr>
          <p:cNvPr id="9" name="Subtitle 4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963040" cy="3432319"/>
          </a:xfrm>
        </p:spPr>
        <p:txBody>
          <a:bodyPr>
            <a:noAutofit/>
          </a:bodyPr>
          <a:lstStyle/>
          <a:p>
            <a:r>
              <a:rPr lang="en-US" sz="2400" dirty="0"/>
              <a:t>Gwen Pettit </a:t>
            </a:r>
            <a:r>
              <a:rPr lang="en-US" sz="2400" dirty="0" smtClean="0"/>
              <a:t>, PCC, MA, MS</a:t>
            </a:r>
            <a:endParaRPr lang="en-US" sz="2400" dirty="0"/>
          </a:p>
          <a:p>
            <a:r>
              <a:rPr lang="en-US" sz="2400" dirty="0"/>
              <a:t>CATALYST Veterinary Practice Consultants, LLC</a:t>
            </a:r>
            <a:br>
              <a:rPr lang="en-US" sz="2400" dirty="0"/>
            </a:br>
            <a:r>
              <a:rPr lang="en-US" sz="2400" dirty="0"/>
              <a:t>Gunnison, CO </a:t>
            </a:r>
            <a:endParaRPr lang="en-US" sz="2400" dirty="0" smtClean="0"/>
          </a:p>
          <a:p>
            <a:r>
              <a:rPr lang="en-US" sz="2400" dirty="0" smtClean="0">
                <a:hlinkClick r:id="rId4"/>
              </a:rPr>
              <a:t>www.catalystvetpc.com</a:t>
            </a:r>
            <a:endParaRPr lang="en-US" sz="2400" dirty="0" smtClean="0"/>
          </a:p>
          <a:p>
            <a:r>
              <a:rPr lang="en-US" sz="2400" dirty="0" smtClean="0"/>
              <a:t>303-717-6224</a:t>
            </a:r>
          </a:p>
          <a:p>
            <a:r>
              <a:rPr lang="en-US" sz="2400" dirty="0" err="1" smtClean="0"/>
              <a:t>gpspiral@gmail.com</a:t>
            </a:r>
            <a:endParaRPr lang="en-US" sz="2400" dirty="0" smtClean="0"/>
          </a:p>
          <a:p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10359566" y="628809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597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-154744" y="1171839"/>
            <a:ext cx="12346744" cy="3255264"/>
          </a:xfrm>
        </p:spPr>
        <p:txBody>
          <a:bodyPr>
            <a:normAutofit/>
          </a:bodyPr>
          <a:lstStyle/>
          <a:p>
            <a:r>
              <a:rPr lang="en-US" sz="5400" dirty="0"/>
              <a:t>Delegating: </a:t>
            </a:r>
            <a:br>
              <a:rPr lang="en-US" sz="5400" dirty="0"/>
            </a:br>
            <a:r>
              <a:rPr lang="en-US" sz="5400" dirty="0"/>
              <a:t>What to keep-what </a:t>
            </a:r>
            <a:r>
              <a:rPr lang="en-US" sz="5400" dirty="0" smtClean="0"/>
              <a:t>to </a:t>
            </a:r>
            <a:r>
              <a:rPr lang="en-US" sz="5400" dirty="0"/>
              <a:t>give away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761062" y="4756454"/>
            <a:ext cx="7287877" cy="1286848"/>
          </a:xfrm>
        </p:spPr>
        <p:txBody>
          <a:bodyPr>
            <a:noAutofit/>
          </a:bodyPr>
          <a:lstStyle/>
          <a:p>
            <a:r>
              <a:rPr lang="en-US" sz="2400" dirty="0"/>
              <a:t>Gwen Pettit </a:t>
            </a:r>
            <a:r>
              <a:rPr lang="en-US" sz="2400" dirty="0" smtClean="0"/>
              <a:t>, PCC, MA, MS</a:t>
            </a:r>
            <a:endParaRPr lang="en-US" sz="2400" dirty="0"/>
          </a:p>
          <a:p>
            <a:r>
              <a:rPr lang="en-US" sz="2400" dirty="0"/>
              <a:t>CATALYST Veterinary Practice Consultants, LLC</a:t>
            </a:r>
            <a:br>
              <a:rPr lang="en-US" sz="2400" dirty="0"/>
            </a:br>
            <a:r>
              <a:rPr lang="en-US" sz="2400" dirty="0"/>
              <a:t>Gunnison, CO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311" y="4223171"/>
            <a:ext cx="2120470" cy="198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184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secret way to simplify life</a:t>
            </a:r>
            <a:endParaRPr lang="en-US" dirty="0"/>
          </a:p>
        </p:txBody>
      </p:sp>
      <p:pic>
        <p:nvPicPr>
          <p:cNvPr id="5" name="Picture Placeholder 4" descr="garden-930815_640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3" b="1683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Why Delegate?</a:t>
            </a:r>
          </a:p>
          <a:p>
            <a:r>
              <a:rPr lang="en-US" dirty="0" smtClean="0"/>
              <a:t>It is all about 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5066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65000"/>
              </a:lnSpc>
            </a:pPr>
            <a:r>
              <a:rPr lang="en-US" sz="3400"/>
              <a:t>Today’s Topics</a:t>
            </a:r>
            <a:br>
              <a:rPr lang="en-US" sz="3400"/>
            </a:br>
            <a:r>
              <a:rPr lang="en-US" sz="3400"/>
              <a:t/>
            </a:r>
            <a:br>
              <a:rPr lang="en-US" sz="3400"/>
            </a:br>
            <a:r>
              <a:rPr lang="en-US" sz="3400"/>
              <a:t/>
            </a:r>
            <a:br>
              <a:rPr lang="en-US" sz="3400"/>
            </a:br>
            <a:endParaRPr lang="en-US" sz="340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56524"/>
            <a:ext cx="12191980" cy="6857990"/>
          </a:xfrm>
          <a:prstGeom prst="rect">
            <a:avLst/>
          </a:prstGeom>
        </p:spPr>
      </p:pic>
      <p:sp>
        <p:nvSpPr>
          <p:cNvPr id="11" name="Content Placeholder 9"/>
          <p:cNvSpPr>
            <a:spLocks noGrp="1"/>
          </p:cNvSpPr>
          <p:nvPr>
            <p:ph type="body" sz="half" idx="2"/>
          </p:nvPr>
        </p:nvSpPr>
        <p:spPr>
          <a:xfrm>
            <a:off x="1202919" y="2011680"/>
            <a:ext cx="9784080" cy="4206240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sz="3600" dirty="0" smtClean="0">
                <a:solidFill>
                  <a:schemeClr val="bg1"/>
                </a:solidFill>
              </a:rPr>
              <a:t>Key points on delegation</a:t>
            </a:r>
            <a:endParaRPr lang="en-US" sz="36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3600" dirty="0" smtClean="0">
                <a:solidFill>
                  <a:schemeClr val="bg1"/>
                </a:solidFill>
              </a:rPr>
              <a:t>Understand how your beliefs impact delegation</a:t>
            </a:r>
            <a:r>
              <a:rPr lang="en-US" sz="3600" dirty="0">
                <a:solidFill>
                  <a:schemeClr val="bg1"/>
                </a:solidFill>
              </a:rPr>
              <a:t/>
            </a:r>
            <a:br>
              <a:rPr lang="en-US" sz="3600" dirty="0">
                <a:solidFill>
                  <a:schemeClr val="bg1"/>
                </a:solidFill>
              </a:rPr>
            </a:br>
            <a:endParaRPr lang="en-US" sz="3600" dirty="0" smtClean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3600" dirty="0" smtClean="0">
                <a:solidFill>
                  <a:schemeClr val="bg1"/>
                </a:solidFill>
              </a:rPr>
              <a:t>Clarify your high value activities before delegating</a:t>
            </a:r>
          </a:p>
          <a:p>
            <a:pPr>
              <a:lnSpc>
                <a:spcPct val="90000"/>
              </a:lnSpc>
            </a:pPr>
            <a:r>
              <a:rPr lang="en-US" sz="3600" dirty="0" smtClean="0">
                <a:solidFill>
                  <a:schemeClr val="bg1"/>
                </a:solidFill>
              </a:rPr>
              <a:t>Learn </a:t>
            </a:r>
            <a:r>
              <a:rPr lang="en-US" sz="3600" dirty="0">
                <a:solidFill>
                  <a:schemeClr val="bg1"/>
                </a:solidFill>
              </a:rPr>
              <a:t>the delegation rules of Who, What and How </a:t>
            </a:r>
            <a:endParaRPr lang="en-US" sz="3600" dirty="0" smtClean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3600" dirty="0" smtClean="0">
                <a:solidFill>
                  <a:schemeClr val="bg1"/>
                </a:solidFill>
              </a:rPr>
              <a:t>Resources</a:t>
            </a:r>
            <a:r>
              <a:rPr lang="en-US" sz="3600" dirty="0">
                <a:solidFill>
                  <a:schemeClr val="bg1"/>
                </a:solidFill>
              </a:rPr>
              <a:t/>
            </a:r>
            <a:br>
              <a:rPr lang="en-US" sz="3600" dirty="0">
                <a:solidFill>
                  <a:schemeClr val="bg1"/>
                </a:solidFill>
              </a:rPr>
            </a:br>
            <a:endParaRPr lang="en-US" sz="3600" dirty="0" smtClean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3600" dirty="0" smtClean="0">
                <a:solidFill>
                  <a:schemeClr val="bg1"/>
                </a:solidFill>
              </a:rPr>
              <a:t>Q</a:t>
            </a:r>
            <a:r>
              <a:rPr lang="en-US" sz="3600" dirty="0">
                <a:solidFill>
                  <a:schemeClr val="bg1"/>
                </a:solidFill>
              </a:rPr>
              <a:t>&amp;A</a:t>
            </a:r>
          </a:p>
        </p:txBody>
      </p:sp>
    </p:spTree>
    <p:extLst>
      <p:ext uri="{BB962C8B-B14F-4D97-AF65-F5344CB8AC3E}">
        <p14:creationId xmlns:p14="http://schemas.microsoft.com/office/powerpoint/2010/main" val="3761350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Delegation is: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secret to simplification</a:t>
            </a:r>
          </a:p>
          <a:p>
            <a:endParaRPr lang="en-US" dirty="0" smtClean="0"/>
          </a:p>
          <a:p>
            <a:r>
              <a:rPr lang="en-US" dirty="0" smtClean="0"/>
              <a:t>Key indicator of your organizational skills</a:t>
            </a:r>
          </a:p>
          <a:p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Easy when you are clear on your high value activity</a:t>
            </a:r>
          </a:p>
          <a:p>
            <a:endParaRPr lang="en-US" dirty="0" smtClean="0"/>
          </a:p>
          <a:p>
            <a:r>
              <a:rPr lang="en-US" dirty="0" smtClean="0"/>
              <a:t>Difficult when you are not clear on important tasks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35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Delegate?  For you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Frees up time</a:t>
            </a:r>
          </a:p>
          <a:p>
            <a:endParaRPr lang="en-US" dirty="0" smtClean="0"/>
          </a:p>
          <a:p>
            <a:r>
              <a:rPr lang="en-US" dirty="0" smtClean="0"/>
              <a:t>Increased satisfaction on tasks</a:t>
            </a:r>
          </a:p>
          <a:p>
            <a:endParaRPr lang="en-US" dirty="0" smtClean="0"/>
          </a:p>
          <a:p>
            <a:r>
              <a:rPr lang="en-US" dirty="0" smtClean="0"/>
              <a:t>Spend time on higher value activity</a:t>
            </a:r>
          </a:p>
          <a:p>
            <a:endParaRPr lang="en-US" dirty="0" smtClean="0"/>
          </a:p>
          <a:p>
            <a:r>
              <a:rPr lang="en-US" dirty="0" smtClean="0"/>
              <a:t>Leverage your time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257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Delegate? For others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Employee empowerment</a:t>
            </a:r>
          </a:p>
          <a:p>
            <a:r>
              <a:rPr lang="en-US" dirty="0" smtClean="0"/>
              <a:t>Building leadership skills</a:t>
            </a:r>
          </a:p>
          <a:p>
            <a:r>
              <a:rPr lang="en-US" dirty="0" smtClean="0"/>
              <a:t>Improves team performance</a:t>
            </a:r>
          </a:p>
          <a:p>
            <a:r>
              <a:rPr lang="en-US" dirty="0" smtClean="0"/>
              <a:t>Personal satisfaction</a:t>
            </a:r>
          </a:p>
          <a:p>
            <a:r>
              <a:rPr lang="en-US" dirty="0" smtClean="0"/>
              <a:t>Personal development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8326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anded">
  <a:themeElements>
    <a:clrScheme name="Custom 2">
      <a:dk1>
        <a:sysClr val="windowText" lastClr="000000"/>
      </a:dk1>
      <a:lt1>
        <a:srgbClr val="FFCC00"/>
      </a:lt1>
      <a:dk2>
        <a:srgbClr val="323232"/>
      </a:dk2>
      <a:lt2>
        <a:srgbClr val="E3DED1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Banded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tint val="99000"/>
                <a:shade val="96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anded" id="{98DFF888-2449-4D28-977C-6306C017633E}" vid="{C3935CB6-B0E3-44A7-AB37-996D901F73A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Banded</Template>
  <TotalTime>1801</TotalTime>
  <Words>558</Words>
  <Application>Microsoft Macintosh PowerPoint</Application>
  <PresentationFormat>Custom</PresentationFormat>
  <Paragraphs>165</Paragraphs>
  <Slides>30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Banded</vt:lpstr>
      <vt:lpstr>WVLDI</vt:lpstr>
      <vt:lpstr>   Welcome </vt:lpstr>
      <vt:lpstr>Generous  sponsors</vt:lpstr>
      <vt:lpstr>Delegating:  What to keep-what to give away</vt:lpstr>
      <vt:lpstr>The secret way to simplify life</vt:lpstr>
      <vt:lpstr>Today’s Topics   </vt:lpstr>
      <vt:lpstr>Delegation is:</vt:lpstr>
      <vt:lpstr>Why Delegate?  For you</vt:lpstr>
      <vt:lpstr>Why Delegate? For others</vt:lpstr>
      <vt:lpstr>Group Poll</vt:lpstr>
      <vt:lpstr>Beliefs drive actions</vt:lpstr>
      <vt:lpstr>Beliefs </vt:lpstr>
      <vt:lpstr>Is this Delegation?</vt:lpstr>
      <vt:lpstr>Why people get stuck</vt:lpstr>
      <vt:lpstr>What is your passion?</vt:lpstr>
      <vt:lpstr>Clarify High Value Activity</vt:lpstr>
      <vt:lpstr>Who is doing what job?</vt:lpstr>
      <vt:lpstr>Three elements of delegation</vt:lpstr>
      <vt:lpstr>What to keep</vt:lpstr>
      <vt:lpstr>What To Give Away</vt:lpstr>
      <vt:lpstr>Who to delegate to</vt:lpstr>
      <vt:lpstr>Get a clear agreement</vt:lpstr>
      <vt:lpstr>Who is driving?</vt:lpstr>
      <vt:lpstr>How to delegate</vt:lpstr>
      <vt:lpstr>Delegation  is a two way street</vt:lpstr>
      <vt:lpstr>Lost time?</vt:lpstr>
      <vt:lpstr>Self Questions</vt:lpstr>
      <vt:lpstr>Review</vt:lpstr>
      <vt:lpstr>Upcoming WVLDI Events </vt:lpstr>
      <vt:lpstr>Thank you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Welcome </dc:title>
  <dc:creator>Rebecca</dc:creator>
  <cp:lastModifiedBy>Gwen Pettit</cp:lastModifiedBy>
  <cp:revision>37</cp:revision>
  <dcterms:created xsi:type="dcterms:W3CDTF">2016-06-01T01:34:35Z</dcterms:created>
  <dcterms:modified xsi:type="dcterms:W3CDTF">2016-06-13T19:19:30Z</dcterms:modified>
</cp:coreProperties>
</file>