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7" r:id="rId2"/>
    <p:sldId id="258" r:id="rId3"/>
    <p:sldId id="273" r:id="rId4"/>
    <p:sldId id="274" r:id="rId5"/>
    <p:sldId id="275" r:id="rId6"/>
    <p:sldId id="260" r:id="rId7"/>
    <p:sldId id="261" r:id="rId8"/>
    <p:sldId id="267" r:id="rId9"/>
    <p:sldId id="256" r:id="rId10"/>
    <p:sldId id="262" r:id="rId11"/>
    <p:sldId id="269" r:id="rId12"/>
    <p:sldId id="268" r:id="rId13"/>
    <p:sldId id="266" r:id="rId14"/>
    <p:sldId id="271" r:id="rId15"/>
    <p:sldId id="270" r:id="rId16"/>
    <p:sldId id="272" r:id="rId17"/>
    <p:sldId id="263" r:id="rId18"/>
    <p:sldId id="265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0B3CE-2452-4B4D-B5C1-761F195BE1D6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ECF7D-E129-4D82-8195-C073B2DBE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7B896-CA0A-42F7-A5F3-71242E0B95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6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8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4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9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7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6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4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98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8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4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9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42F7F29D-FF35-40C4-A5DF-36125718C885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137659EE-DF17-4AF9-A129-4875EF71F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865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86" y="2461378"/>
            <a:ext cx="6148344" cy="1463508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Professional Etiquette;</a:t>
            </a:r>
          </a:p>
          <a:p>
            <a:r>
              <a:rPr lang="en-US" sz="4400" b="1" dirty="0">
                <a:solidFill>
                  <a:schemeClr val="tx1"/>
                </a:solidFill>
              </a:rPr>
              <a:t>Build your Career on it!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6" y="3924886"/>
            <a:ext cx="6774525" cy="16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0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D8E627-6234-41F2-A2F9-853E1E08F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692" y="1613916"/>
            <a:ext cx="4328537" cy="1810512"/>
          </a:xfrm>
        </p:spPr>
        <p:txBody>
          <a:bodyPr>
            <a:normAutofit/>
          </a:bodyPr>
          <a:lstStyle/>
          <a:p>
            <a:r>
              <a:rPr lang="en-US" dirty="0"/>
              <a:t>First Impressions </a:t>
            </a:r>
          </a:p>
        </p:txBody>
      </p:sp>
      <p:pic>
        <p:nvPicPr>
          <p:cNvPr id="7" name="Picture 6" descr="A person holding a cat&#10;&#10;Description generated with high confidence">
            <a:extLst>
              <a:ext uri="{FF2B5EF4-FFF2-40B4-BE49-F238E27FC236}">
                <a16:creationId xmlns:a16="http://schemas.microsoft.com/office/drawing/2014/main" id="{963EF570-C63B-4D54-AE39-8BCF9BBED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" r="9092" b="15479"/>
          <a:stretch/>
        </p:blipFill>
        <p:spPr>
          <a:xfrm>
            <a:off x="10980" y="-4572"/>
            <a:ext cx="12188932" cy="6858000"/>
          </a:xfrm>
          <a:prstGeom prst="rect">
            <a:avLst/>
          </a:prstGeom>
        </p:spPr>
      </p:pic>
      <p:pic>
        <p:nvPicPr>
          <p:cNvPr id="9" name="Picture 8" descr="A person standing next to a person&#10;&#10;Description generated with high confidence">
            <a:extLst>
              <a:ext uri="{FF2B5EF4-FFF2-40B4-BE49-F238E27FC236}">
                <a16:creationId xmlns:a16="http://schemas.microsoft.com/office/drawing/2014/main" id="{6B65A592-7F1C-4991-9A3D-0D3BDECE2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1"/>
            <a:ext cx="10287000" cy="7673009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AB268C5D-FD35-4E46-9841-6AB82B50A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57" y="0"/>
            <a:ext cx="10288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624E04AE-2549-4E40-ADEA-ABF8D026D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5" r="9092" b="1988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500" b="1" spc="-100"/>
              <a:t>Engaging with Teams </a:t>
            </a:r>
          </a:p>
        </p:txBody>
      </p:sp>
    </p:spTree>
    <p:extLst>
      <p:ext uri="{BB962C8B-B14F-4D97-AF65-F5344CB8AC3E}">
        <p14:creationId xmlns:p14="http://schemas.microsoft.com/office/powerpoint/2010/main" val="1471646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person holding a dog&#10;&#10;Description generated with very high confidence">
            <a:extLst>
              <a:ext uri="{FF2B5EF4-FFF2-40B4-BE49-F238E27FC236}">
                <a16:creationId xmlns:a16="http://schemas.microsoft.com/office/drawing/2014/main" id="{BF461605-FDD8-4817-906C-2C1963875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81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b="1" spc="-100"/>
              <a:t>Engaging with Clients </a:t>
            </a:r>
          </a:p>
        </p:txBody>
      </p:sp>
    </p:spTree>
    <p:extLst>
      <p:ext uri="{BB962C8B-B14F-4D97-AF65-F5344CB8AC3E}">
        <p14:creationId xmlns:p14="http://schemas.microsoft.com/office/powerpoint/2010/main" val="268920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FF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123837"/>
            <a:ext cx="4470400" cy="1255469"/>
          </a:xfrm>
          <a:solidFill>
            <a:srgbClr val="9900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Correspondences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" y="2119086"/>
            <a:ext cx="4470400" cy="3665895"/>
          </a:xfrm>
          <a:solidFill>
            <a:srgbClr val="9900FF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Emails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Social Media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Text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Instagram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The LIST GOES ON! </a:t>
            </a:r>
            <a:endParaRPr lang="en-US" sz="2400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F692155-8874-4F6E-B0B5-D2824773E7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" b="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4259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2407" y="864108"/>
            <a:ext cx="3097220" cy="1143000"/>
          </a:xfrm>
        </p:spPr>
        <p:txBody>
          <a:bodyPr/>
          <a:lstStyle/>
          <a:p>
            <a:r>
              <a:rPr lang="en-US" dirty="0"/>
              <a:t>Consider: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0672" y="864108"/>
            <a:ext cx="3089470" cy="5120640"/>
          </a:xfrm>
        </p:spPr>
        <p:txBody>
          <a:bodyPr/>
          <a:lstStyle/>
          <a:p>
            <a:pPr lvl="0"/>
            <a:r>
              <a:rPr lang="en-US" sz="3200" dirty="0"/>
              <a:t>“Is this thoughtful or thoughtless?”</a:t>
            </a:r>
          </a:p>
          <a:p>
            <a:pPr lvl="0"/>
            <a:r>
              <a:rPr lang="en-US" sz="3200" dirty="0"/>
              <a:t>“Is this considerate or inconsiderate?”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2" y="806919"/>
            <a:ext cx="8188231" cy="529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1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3F7E9-F343-4762-8096-18B2E5FC2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854" y="-852407"/>
            <a:ext cx="13524854" cy="7846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8586" y="2256817"/>
            <a:ext cx="2947482" cy="4601183"/>
          </a:xfrm>
          <a:solidFill>
            <a:srgbClr val="9900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Confidentiality</a:t>
            </a:r>
            <a:br>
              <a:rPr lang="en-US" sz="3600" dirty="0"/>
            </a:br>
            <a:r>
              <a:rPr lang="en-US" sz="3600" dirty="0"/>
              <a:t>&amp; </a:t>
            </a:r>
            <a:br>
              <a:rPr lang="en-US" sz="3600" dirty="0"/>
            </a:br>
            <a:r>
              <a:rPr lang="en-US" sz="3600" dirty="0"/>
              <a:t>Patient</a:t>
            </a:r>
            <a:br>
              <a:rPr lang="en-US" sz="3600" dirty="0"/>
            </a:br>
            <a:r>
              <a:rPr lang="en-US" sz="3600" dirty="0"/>
              <a:t>Information </a:t>
            </a:r>
          </a:p>
        </p:txBody>
      </p:sp>
    </p:spTree>
    <p:extLst>
      <p:ext uri="{BB962C8B-B14F-4D97-AF65-F5344CB8AC3E}">
        <p14:creationId xmlns:p14="http://schemas.microsoft.com/office/powerpoint/2010/main" val="224449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5C731ED-49F6-44A2-BBB7-9B9A55D517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123837"/>
            <a:ext cx="4470400" cy="1255469"/>
          </a:xfrm>
          <a:solidFill>
            <a:srgbClr val="9900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More Resources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" y="2119086"/>
            <a:ext cx="4470400" cy="3665895"/>
          </a:xfrm>
          <a:solidFill>
            <a:srgbClr val="9900FF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WVLDI events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Classes in Communication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In-Hospital training with the team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Links in Handout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9109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2"/>
          <a:srcRect r="9092" b="23373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0500" y="328706"/>
            <a:ext cx="6451110" cy="1255469"/>
          </a:xfrm>
          <a:solidFill>
            <a:srgbClr val="9900FF"/>
          </a:solidFill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4800" b="1" dirty="0"/>
              <a:t>YOU  GOT THIS! </a:t>
            </a: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88027" y="2633492"/>
            <a:ext cx="5376056" cy="4224508"/>
          </a:xfrm>
          <a:solidFill>
            <a:srgbClr val="9900FF"/>
          </a:solidFill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Professional Etiquette</a:t>
            </a:r>
          </a:p>
          <a:p>
            <a:r>
              <a:rPr lang="en-US" sz="3200" dirty="0">
                <a:solidFill>
                  <a:schemeClr val="bg1"/>
                </a:solidFill>
              </a:rPr>
              <a:t>Expectations</a:t>
            </a:r>
          </a:p>
          <a:p>
            <a:r>
              <a:rPr lang="en-US" sz="3200" dirty="0">
                <a:solidFill>
                  <a:schemeClr val="bg1"/>
                </a:solidFill>
              </a:rPr>
              <a:t>First Impression</a:t>
            </a:r>
          </a:p>
          <a:p>
            <a:r>
              <a:rPr lang="en-US" sz="3200" dirty="0">
                <a:solidFill>
                  <a:schemeClr val="bg1"/>
                </a:solidFill>
              </a:rPr>
              <a:t>Clients &amp; team 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Correspondences 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Confidentiality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04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FF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51" name="Rectangle 5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5" name="Rectangle 5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Rectangle 5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Rectangle 6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at a table with a computer&#10;&#10;Description generated with very high confidence">
            <a:extLst>
              <a:ext uri="{FF2B5EF4-FFF2-40B4-BE49-F238E27FC236}">
                <a16:creationId xmlns:a16="http://schemas.microsoft.com/office/drawing/2014/main" id="{9219FBE1-2A95-4B15-BF9F-35C22BFDF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"/>
          <a:stretch/>
        </p:blipFill>
        <p:spPr>
          <a:xfrm>
            <a:off x="7460907" y="3264090"/>
            <a:ext cx="4027002" cy="2825813"/>
          </a:xfrm>
          <a:prstGeom prst="rect">
            <a:avLst/>
          </a:prstGeom>
        </p:spPr>
      </p:pic>
      <p:pic>
        <p:nvPicPr>
          <p:cNvPr id="6" name="Picture 5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1B3A3CE0-4492-4C81-ACC3-984E486F6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r="49398" b="-2"/>
          <a:stretch/>
        </p:blipFill>
        <p:spPr>
          <a:xfrm>
            <a:off x="5137461" y="758952"/>
            <a:ext cx="4113439" cy="3161093"/>
          </a:xfrm>
          <a:custGeom>
            <a:avLst/>
            <a:gdLst>
              <a:gd name="connsiteX0" fmla="*/ 0 w 4113439"/>
              <a:gd name="connsiteY0" fmla="*/ 0 h 3161093"/>
              <a:gd name="connsiteX1" fmla="*/ 4113439 w 4113439"/>
              <a:gd name="connsiteY1" fmla="*/ 0 h 3161093"/>
              <a:gd name="connsiteX2" fmla="*/ 4113439 w 4113439"/>
              <a:gd name="connsiteY2" fmla="*/ 2344272 h 3161093"/>
              <a:gd name="connsiteX3" fmla="*/ 2157387 w 4113439"/>
              <a:gd name="connsiteY3" fmla="*/ 2344272 h 3161093"/>
              <a:gd name="connsiteX4" fmla="*/ 2157387 w 4113439"/>
              <a:gd name="connsiteY4" fmla="*/ 3161093 h 3161093"/>
              <a:gd name="connsiteX5" fmla="*/ 0 w 4113439"/>
              <a:gd name="connsiteY5" fmla="*/ 3161093 h 316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17" b="-4"/>
          <a:stretch/>
        </p:blipFill>
        <p:spPr>
          <a:xfrm>
            <a:off x="5137463" y="4080912"/>
            <a:ext cx="2157385" cy="200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Upcoming WVLDI Events </a:t>
            </a:r>
            <a:endParaRPr lang="en-US" sz="36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249" y="2510395"/>
            <a:ext cx="4016116" cy="3588652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Webinar: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Emotional Intelligence;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 Grow your  Self-Awareness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September 7th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2017 Fall Series</a:t>
            </a:r>
          </a:p>
          <a:p>
            <a:pPr marL="342900"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   Know your Self-Worth</a:t>
            </a:r>
          </a:p>
          <a:p>
            <a:pPr marL="342900"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   Having the Confidence to Negotiate </a:t>
            </a:r>
            <a:r>
              <a:rPr lang="en-US" sz="2400"/>
              <a:t>or   Walk-Away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527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THANK YOU FOR ATTENDING!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604"/>
          <a:stretch/>
        </p:blipFill>
        <p:spPr>
          <a:xfrm>
            <a:off x="-116879" y="0"/>
            <a:ext cx="12188932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2940" y="965200"/>
            <a:ext cx="3054046" cy="32563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Q&amp;A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53" y="3526956"/>
            <a:ext cx="6774525" cy="16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16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FF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businesscard&#10;&#10;Description generated with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6" r="15913"/>
          <a:stretch/>
        </p:blipFill>
        <p:spPr>
          <a:xfrm>
            <a:off x="3778897" y="1229014"/>
            <a:ext cx="7772401" cy="4371982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52920" y="2193010"/>
            <a:ext cx="2947482" cy="3713268"/>
          </a:xfrm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Welcome! </a:t>
            </a:r>
          </a:p>
          <a:p>
            <a:r>
              <a:rPr lang="en-US" sz="4800" dirty="0">
                <a:solidFill>
                  <a:srgbClr val="FFFFFF"/>
                </a:solidFill>
              </a:rPr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73702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1800" y="984185"/>
            <a:ext cx="807329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WVLDI Mission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 algn="ctr"/>
            <a:r>
              <a:rPr lang="en-US" sz="3200" dirty="0"/>
              <a:t>To support women in seeking and achieving leadership, policy, and decision-making positions within all areas of professional veterinary activity.</a:t>
            </a:r>
          </a:p>
          <a:p>
            <a:pPr lvl="1" algn="ctr"/>
            <a:endParaRPr lang="en-US" sz="2000" dirty="0">
              <a:solidFill>
                <a:srgbClr val="7030A0"/>
              </a:solidFill>
            </a:endParaRPr>
          </a:p>
          <a:p>
            <a:pPr lvl="1" algn="ctr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WVLDI Vision</a:t>
            </a:r>
          </a:p>
          <a:p>
            <a:pPr lvl="1" algn="ctr"/>
            <a:r>
              <a:rPr lang="en-US" sz="3200" dirty="0"/>
              <a:t>To develop leaders for the benefit of the profession and to deliver on the promise of veterinary medicine to society.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FBE6E-3BA9-4023-ACDC-217A66500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082"/>
            <a:ext cx="3301801" cy="16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8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00FF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4"/>
          <a:stretch/>
        </p:blipFill>
        <p:spPr bwMode="auto">
          <a:xfrm>
            <a:off x="5325516" y="3662694"/>
            <a:ext cx="6410933" cy="301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2" y="219327"/>
            <a:ext cx="6888264" cy="26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362" y="3105337"/>
            <a:ext cx="5074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www.facebook.com/WVLDI</a:t>
            </a:r>
            <a:r>
              <a:rPr lang="en-US" sz="3200" i="1" dirty="0"/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1016" y="4510668"/>
            <a:ext cx="2806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www.wvldi.org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43586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FF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24448" y="3268792"/>
            <a:ext cx="4469856" cy="4986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i="1" dirty="0">
                <a:solidFill>
                  <a:srgbClr val="7030A0"/>
                </a:solidFill>
                <a:latin typeface="+mn-lt"/>
              </a:rPr>
              <a:t>Foundational Partner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45" y="2075157"/>
            <a:ext cx="3415428" cy="97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24995" y="5125673"/>
            <a:ext cx="3638551" cy="7853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>
                <a:solidFill>
                  <a:srgbClr val="7030A0"/>
                </a:solidFill>
                <a:latin typeface="+mn-lt"/>
              </a:rPr>
              <a:t>Platinum Sponsor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11892" y="5071572"/>
            <a:ext cx="3209108" cy="6763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>
                <a:solidFill>
                  <a:srgbClr val="7030A0"/>
                </a:solidFill>
                <a:latin typeface="+mn-lt"/>
              </a:rPr>
              <a:t>Gold Sponsor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2" y="4186991"/>
            <a:ext cx="2711633" cy="7470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57507" y="5747957"/>
            <a:ext cx="3201039" cy="923291"/>
            <a:chOff x="3666538" y="4238211"/>
            <a:chExt cx="2755972" cy="57789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6538" y="4238211"/>
              <a:ext cx="2755972" cy="38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085410" y="4584936"/>
              <a:ext cx="1908271" cy="23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5D2884"/>
                  </a:solidFill>
                </a:rPr>
                <a:t>Social Media Partner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72881" y="5768447"/>
            <a:ext cx="3106845" cy="907578"/>
            <a:chOff x="1226076" y="4004789"/>
            <a:chExt cx="1845476" cy="54765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076" y="4004789"/>
              <a:ext cx="1845476" cy="353490"/>
            </a:xfrm>
            <a:prstGeom prst="rect">
              <a:avLst/>
            </a:prstGeom>
            <a:noFill/>
            <a:ln w="222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616166" y="4329582"/>
              <a:ext cx="1044704" cy="2228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5D2884"/>
                  </a:solidFill>
                </a:rPr>
                <a:t>Website Partner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95" y="3794008"/>
            <a:ext cx="4003107" cy="126414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524001" y="1239671"/>
            <a:ext cx="9096999" cy="646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7030A0"/>
                </a:solidFill>
                <a:latin typeface="+mn-lt"/>
              </a:rPr>
              <a:t>THANK YOU TO OUR 2017 SPONSORS AND PARTNERS</a:t>
            </a:r>
          </a:p>
        </p:txBody>
      </p:sp>
    </p:spTree>
    <p:extLst>
      <p:ext uri="{BB962C8B-B14F-4D97-AF65-F5344CB8AC3E}">
        <p14:creationId xmlns:p14="http://schemas.microsoft.com/office/powerpoint/2010/main" val="352118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FF"/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5613" y="755374"/>
            <a:ext cx="8598021" cy="5367130"/>
          </a:xfrm>
          <a:solidFill>
            <a:srgbClr val="9900FF"/>
          </a:solidFill>
        </p:spPr>
        <p:txBody>
          <a:bodyPr/>
          <a:lstStyle/>
          <a:p>
            <a:r>
              <a:rPr lang="en-US" dirty="0"/>
              <a:t>Professional Etiquette;</a:t>
            </a:r>
            <a:br>
              <a:rPr lang="en-US" dirty="0"/>
            </a:br>
            <a:r>
              <a:rPr lang="en-US" dirty="0"/>
              <a:t>Build your Career on it!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Rebecca Rose, CVT</a:t>
            </a:r>
            <a:br>
              <a:rPr lang="en-US" sz="3200" dirty="0"/>
            </a:br>
            <a:r>
              <a:rPr lang="en-US" sz="3200" dirty="0"/>
              <a:t>CATALYST Veterinary Practice Consultants</a:t>
            </a:r>
            <a:br>
              <a:rPr lang="en-US" sz="3200" dirty="0"/>
            </a:br>
            <a:r>
              <a:rPr lang="en-US" sz="3200" dirty="0"/>
              <a:t>Littleton, CO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665" y="2142443"/>
            <a:ext cx="2120470" cy="19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6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/>
          <p:cNvPicPr>
            <a:picLocks noChangeAspect="1"/>
          </p:cNvPicPr>
          <p:nvPr/>
        </p:nvPicPr>
        <p:blipFill rotWithShape="1">
          <a:blip r:embed="rId2"/>
          <a:srcRect r="9092" b="23373"/>
          <a:stretch/>
        </p:blipFill>
        <p:spPr>
          <a:xfrm>
            <a:off x="20" y="1"/>
            <a:ext cx="12188932" cy="6858000"/>
          </a:xfrm>
          <a:prstGeom prst="rect">
            <a:avLst/>
          </a:prstGeom>
          <a:solidFill>
            <a:srgbClr val="9900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0051" y="295036"/>
            <a:ext cx="6451110" cy="1255469"/>
          </a:xfrm>
          <a:solidFill>
            <a:srgbClr val="9900FF"/>
          </a:solidFill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4000" dirty="0"/>
              <a:t>Today’s Topics</a:t>
            </a: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sp>
        <p:nvSpPr>
          <p:cNvPr id="11" name="Content Placeholder 9"/>
          <p:cNvSpPr>
            <a:spLocks noGrp="1"/>
          </p:cNvSpPr>
          <p:nvPr>
            <p:ph idx="1"/>
          </p:nvPr>
        </p:nvSpPr>
        <p:spPr>
          <a:xfrm>
            <a:off x="3887213" y="2544418"/>
            <a:ext cx="5256787" cy="4313582"/>
          </a:xfrm>
          <a:solidFill>
            <a:srgbClr val="9900FF"/>
          </a:solidFill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What is Professional Etiquette?</a:t>
            </a:r>
          </a:p>
          <a:p>
            <a:r>
              <a:rPr lang="en-US" sz="2400" dirty="0">
                <a:solidFill>
                  <a:schemeClr val="tx1"/>
                </a:solidFill>
              </a:rPr>
              <a:t>Expectations</a:t>
            </a:r>
          </a:p>
          <a:p>
            <a:r>
              <a:rPr lang="en-US" sz="2400" dirty="0">
                <a:solidFill>
                  <a:schemeClr val="tx1"/>
                </a:solidFill>
              </a:rPr>
              <a:t>First Impressions</a:t>
            </a:r>
          </a:p>
          <a:p>
            <a:r>
              <a:rPr lang="en-US" sz="2400" dirty="0">
                <a:solidFill>
                  <a:schemeClr val="tx1"/>
                </a:solidFill>
              </a:rPr>
              <a:t>Engaging with clients &amp; team </a:t>
            </a:r>
          </a:p>
          <a:p>
            <a:r>
              <a:rPr lang="en-US" sz="2400" dirty="0">
                <a:solidFill>
                  <a:schemeClr val="tx1"/>
                </a:solidFill>
              </a:rPr>
              <a:t>Writing correspondences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Confidentiality &amp; patient information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Resources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9915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DC09A5BE-D117-4A08-A1FF-CBD67D287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 r="-1" b="620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spc="-100"/>
              <a:t>What is Professional Etiquette?</a:t>
            </a:r>
            <a:br>
              <a:rPr lang="en-US" sz="3200" b="1" spc="-100"/>
            </a:br>
            <a:br>
              <a:rPr lang="en-US" sz="3200" b="1" spc="-100"/>
            </a:br>
            <a:r>
              <a:rPr lang="en-US" sz="3200" b="1" spc="-100"/>
              <a:t>Why is it “elusive?”  </a:t>
            </a:r>
          </a:p>
        </p:txBody>
      </p:sp>
    </p:spTree>
    <p:extLst>
      <p:ext uri="{BB962C8B-B14F-4D97-AF65-F5344CB8AC3E}">
        <p14:creationId xmlns:p14="http://schemas.microsoft.com/office/powerpoint/2010/main" val="79577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AC810E-3FFF-4A87-AFA3-C02C4216E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5396"/>
            <a:ext cx="8942522" cy="4959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DFB7C9-841F-46E9-8B5A-001648180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85" y="945396"/>
            <a:ext cx="4958993" cy="95810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Expectations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308842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391</TotalTime>
  <Words>231</Words>
  <Application>Microsoft Office PowerPoint</Application>
  <PresentationFormat>Widescreen</PresentationFormat>
  <Paragraphs>65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Corbel</vt:lpstr>
      <vt:lpstr>Wingdings 2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Professional Etiquette; Build your Career on it!  Rebecca Rose, CVT CATALYST Veterinary Practice Consultants Littleton, CO  </vt:lpstr>
      <vt:lpstr>Today’s Topics   </vt:lpstr>
      <vt:lpstr>What is Professional Etiquette?  Why is it “elusive?”  </vt:lpstr>
      <vt:lpstr>Expectations </vt:lpstr>
      <vt:lpstr>First Impressions </vt:lpstr>
      <vt:lpstr>Engaging with Teams </vt:lpstr>
      <vt:lpstr>Engaging with Clients </vt:lpstr>
      <vt:lpstr>Correspondences </vt:lpstr>
      <vt:lpstr>Consider:</vt:lpstr>
      <vt:lpstr>Confidentiality &amp;  Patient Information </vt:lpstr>
      <vt:lpstr>More Resources </vt:lpstr>
      <vt:lpstr>YOU  GOT THIS!   </vt:lpstr>
      <vt:lpstr>Upcoming WVLDI Events </vt:lpstr>
      <vt:lpstr>THANK YOU FOR ATTENDING!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Welcome </dc:title>
  <dc:creator>Rebecca</dc:creator>
  <cp:lastModifiedBy>Rebecca</cp:lastModifiedBy>
  <cp:revision>28</cp:revision>
  <dcterms:created xsi:type="dcterms:W3CDTF">2017-08-01T18:50:44Z</dcterms:created>
  <dcterms:modified xsi:type="dcterms:W3CDTF">2017-08-07T15:43:23Z</dcterms:modified>
</cp:coreProperties>
</file>