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8" r:id="rId3"/>
    <p:sldId id="259" r:id="rId4"/>
    <p:sldId id="256" r:id="rId5"/>
    <p:sldId id="261" r:id="rId6"/>
    <p:sldId id="257" r:id="rId7"/>
    <p:sldId id="276" r:id="rId8"/>
    <p:sldId id="262" r:id="rId9"/>
    <p:sldId id="263" r:id="rId10"/>
    <p:sldId id="264" r:id="rId11"/>
    <p:sldId id="275" r:id="rId12"/>
    <p:sldId id="277" r:id="rId13"/>
    <p:sldId id="281" r:id="rId14"/>
    <p:sldId id="278" r:id="rId15"/>
    <p:sldId id="279" r:id="rId16"/>
    <p:sldId id="282" r:id="rId17"/>
    <p:sldId id="265" r:id="rId18"/>
    <p:sldId id="273" r:id="rId19"/>
    <p:sldId id="272" r:id="rId20"/>
    <p:sldId id="266" r:id="rId21"/>
    <p:sldId id="280" r:id="rId22"/>
    <p:sldId id="267" r:id="rId23"/>
    <p:sldId id="268" r:id="rId24"/>
    <p:sldId id="271" r:id="rId25"/>
    <p:sldId id="274"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8E99"/>
    <a:srgbClr val="50C8C2"/>
    <a:srgbClr val="44C6D4"/>
    <a:srgbClr val="3CDC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18B128-97C1-4924-A630-0BB88F7C7912}"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356103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18B128-97C1-4924-A630-0BB88F7C7912}"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46149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18B128-97C1-4924-A630-0BB88F7C7912}"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230290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B512F05C-916E-4CD2-BB8A-04FCE4109961}" type="slidenum">
              <a:rPr lang="en-US"/>
              <a:pPr>
                <a:defRPr/>
              </a:pPr>
              <a:t>‹#›</a:t>
            </a:fld>
            <a:endParaRPr lang="en-US"/>
          </a:p>
        </p:txBody>
      </p:sp>
    </p:spTree>
    <p:extLst>
      <p:ext uri="{BB962C8B-B14F-4D97-AF65-F5344CB8AC3E}">
        <p14:creationId xmlns:p14="http://schemas.microsoft.com/office/powerpoint/2010/main" val="274245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18B128-97C1-4924-A630-0BB88F7C7912}"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889010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18B128-97C1-4924-A630-0BB88F7C7912}" type="datetimeFigureOut">
              <a:rPr lang="en-US" smtClean="0"/>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47821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18B128-97C1-4924-A630-0BB88F7C7912}" type="datetimeFigureOut">
              <a:rPr lang="en-US" smtClean="0"/>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422611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18B128-97C1-4924-A630-0BB88F7C7912}" type="datetimeFigureOut">
              <a:rPr lang="en-US" smtClean="0"/>
              <a:t>7/12/2016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402794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18B128-97C1-4924-A630-0BB88F7C7912}" type="datetimeFigureOut">
              <a:rPr lang="en-US" smtClean="0"/>
              <a:t>7/12/2016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938677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8B128-97C1-4924-A630-0BB88F7C7912}" type="datetimeFigureOut">
              <a:rPr lang="en-US" smtClean="0"/>
              <a:t>7/12/2016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429265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18B128-97C1-4924-A630-0BB88F7C7912}" type="datetimeFigureOut">
              <a:rPr lang="en-US" smtClean="0"/>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217064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18B128-97C1-4924-A630-0BB88F7C7912}" type="datetimeFigureOut">
              <a:rPr lang="en-US" smtClean="0"/>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35686-F6D5-4B42-AE85-3BC43D431F58}" type="slidenum">
              <a:rPr lang="en-US" smtClean="0"/>
              <a:t>‹#›</a:t>
            </a:fld>
            <a:endParaRPr lang="en-US"/>
          </a:p>
        </p:txBody>
      </p:sp>
    </p:spTree>
    <p:extLst>
      <p:ext uri="{BB962C8B-B14F-4D97-AF65-F5344CB8AC3E}">
        <p14:creationId xmlns:p14="http://schemas.microsoft.com/office/powerpoint/2010/main" val="35867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9000">
              <a:srgbClr val="238E99"/>
            </a:gs>
            <a:gs pos="99000">
              <a:srgbClr val="7030A0"/>
            </a:gs>
            <a:gs pos="83000">
              <a:srgbClr val="7030A0"/>
            </a:gs>
            <a:gs pos="15929">
              <a:srgbClr val="50C8C2"/>
            </a:gs>
            <a:gs pos="100000">
              <a:srgbClr val="7030A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8B128-97C1-4924-A630-0BB88F7C7912}" type="datetimeFigureOut">
              <a:rPr lang="en-US" smtClean="0"/>
              <a:t>7/12/2016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35686-F6D5-4B42-AE85-3BC43D431F58}" type="slidenum">
              <a:rPr lang="en-US" smtClean="0"/>
              <a:t>‹#›</a:t>
            </a:fld>
            <a:endParaRPr lang="en-US"/>
          </a:p>
        </p:txBody>
      </p:sp>
    </p:spTree>
    <p:extLst>
      <p:ext uri="{BB962C8B-B14F-4D97-AF65-F5344CB8AC3E}">
        <p14:creationId xmlns:p14="http://schemas.microsoft.com/office/powerpoint/2010/main" val="118441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www.catalystvetpc.com/" TargetMode="External"/><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4571990"/>
          </a:xfrm>
          <a:prstGeom prst="rect">
            <a:avLst/>
          </a:prstGeom>
        </p:spPr>
      </p:pic>
      <p:cxnSp>
        <p:nvCxnSpPr>
          <p:cNvPr id="6" name="Straight Connector 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8342" y="5546212"/>
            <a:ext cx="7834193" cy="1264588"/>
          </a:xfrm>
        </p:spPr>
        <p:txBody>
          <a:bodyPr anchor="ctr">
            <a:normAutofit/>
          </a:bodyPr>
          <a:lstStyle/>
          <a:p>
            <a:pPr algn="r"/>
            <a:r>
              <a:rPr lang="en-US" dirty="0"/>
              <a:t>WVLDI </a:t>
            </a:r>
          </a:p>
        </p:txBody>
      </p:sp>
    </p:spTree>
    <p:extLst>
      <p:ext uri="{BB962C8B-B14F-4D97-AF65-F5344CB8AC3E}">
        <p14:creationId xmlns:p14="http://schemas.microsoft.com/office/powerpoint/2010/main" val="42637888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292611"/>
          </a:xfrm>
        </p:spPr>
      </p:pic>
      <p:sp>
        <p:nvSpPr>
          <p:cNvPr id="2" name="Title 1"/>
          <p:cNvSpPr>
            <a:spLocks noGrp="1"/>
          </p:cNvSpPr>
          <p:nvPr>
            <p:ph type="title"/>
          </p:nvPr>
        </p:nvSpPr>
        <p:spPr/>
        <p:txBody>
          <a:bodyPr/>
          <a:lstStyle/>
          <a:p>
            <a:r>
              <a:rPr lang="en-US" dirty="0"/>
              <a:t>Active Listening</a:t>
            </a:r>
          </a:p>
        </p:txBody>
      </p:sp>
      <p:sp>
        <p:nvSpPr>
          <p:cNvPr id="3" name="&quot;No&quot; Symbol 2"/>
          <p:cNvSpPr/>
          <p:nvPr/>
        </p:nvSpPr>
        <p:spPr>
          <a:xfrm>
            <a:off x="3460652" y="1448972"/>
            <a:ext cx="4572000" cy="3910819"/>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00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265" y="829994"/>
            <a:ext cx="5627077" cy="2700997"/>
          </a:xfrm>
        </p:spPr>
        <p:txBody>
          <a:bodyPr>
            <a:normAutofit/>
          </a:bodyPr>
          <a:lstStyle/>
          <a:p>
            <a:r>
              <a:rPr lang="en-US" dirty="0"/>
              <a:t>Simple Formula….. </a:t>
            </a:r>
            <a:br>
              <a:rPr lang="en-US" dirty="0"/>
            </a:br>
            <a:r>
              <a:rPr lang="en-US" dirty="0"/>
              <a:t>How many ears?</a:t>
            </a:r>
            <a:br>
              <a:rPr lang="en-US" dirty="0"/>
            </a:br>
            <a:r>
              <a:rPr lang="en-US" dirty="0"/>
              <a:t>How many mouths?</a:t>
            </a:r>
          </a:p>
        </p:txBody>
      </p:sp>
      <p:pic>
        <p:nvPicPr>
          <p:cNvPr id="1026" name="Picture 2" descr="c:\Users\Rebecca\Pictures\two ears.jpg"/>
          <p:cNvPicPr>
            <a:picLocks noGrp="1" noChangeAspect="1" noChangeArrowheads="1"/>
          </p:cNvPicPr>
          <p:nvPr>
            <p:ph sz="half" idx="1"/>
          </p:nvPr>
        </p:nvPicPr>
        <p:blipFill>
          <a:blip r:embed="rId2" cstate="print"/>
          <a:stretch>
            <a:fillRect/>
          </a:stretch>
        </p:blipFill>
        <p:spPr bwMode="auto">
          <a:xfrm>
            <a:off x="7031321" y="0"/>
            <a:ext cx="5160679" cy="7061982"/>
          </a:xfrm>
          <a:prstGeom prst="rect">
            <a:avLst/>
          </a:prstGeom>
          <a:noFill/>
        </p:spPr>
      </p:pic>
    </p:spTree>
    <p:extLst>
      <p:ext uri="{BB962C8B-B14F-4D97-AF65-F5344CB8AC3E}">
        <p14:creationId xmlns:p14="http://schemas.microsoft.com/office/powerpoint/2010/main" val="63377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lstStyle/>
          <a:p>
            <a:pPr eaLnBrk="1" hangingPunct="1">
              <a:defRPr/>
            </a:pPr>
            <a:r>
              <a:rPr lang="en-US"/>
              <a:t>Active Listening</a:t>
            </a:r>
          </a:p>
        </p:txBody>
      </p:sp>
      <p:pic>
        <p:nvPicPr>
          <p:cNvPr id="21508" name="Picture 7" descr="j0234687"/>
          <p:cNvPicPr>
            <a:picLocks noGrp="1" noChangeAspect="1" noChangeArrowheads="1" noCrop="1"/>
          </p:cNvPicPr>
          <p:nvPr>
            <p:ph type="clipArt" sz="half" idx="1"/>
          </p:nvPr>
        </p:nvPicPr>
        <p:blipFill>
          <a:blip r:embed="rId2" cstate="print"/>
          <a:srcRect/>
          <a:stretch>
            <a:fillRect/>
          </a:stretch>
        </p:blipFill>
        <p:spPr>
          <a:xfrm>
            <a:off x="718624" y="1417639"/>
            <a:ext cx="3733800" cy="2198688"/>
          </a:xfrm>
          <a:noFill/>
        </p:spPr>
      </p:pic>
      <p:sp>
        <p:nvSpPr>
          <p:cNvPr id="31750" name="Rectangle 6"/>
          <p:cNvSpPr>
            <a:spLocks noGrp="1" noChangeArrowheads="1"/>
          </p:cNvSpPr>
          <p:nvPr>
            <p:ph type="body" sz="half" idx="2"/>
          </p:nvPr>
        </p:nvSpPr>
        <p:spPr>
          <a:xfrm>
            <a:off x="5325012" y="1164103"/>
            <a:ext cx="5384800" cy="4530725"/>
          </a:xfrm>
        </p:spPr>
        <p:txBody>
          <a:bodyPr/>
          <a:lstStyle/>
          <a:p>
            <a:pPr eaLnBrk="1" hangingPunct="1">
              <a:lnSpc>
                <a:spcPct val="90000"/>
              </a:lnSpc>
              <a:defRPr/>
            </a:pPr>
            <a:r>
              <a:rPr lang="en-US" dirty="0">
                <a:solidFill>
                  <a:schemeClr val="bg1"/>
                </a:solidFill>
              </a:rPr>
              <a:t>Strong eye contact</a:t>
            </a:r>
          </a:p>
          <a:p>
            <a:pPr eaLnBrk="1" hangingPunct="1">
              <a:lnSpc>
                <a:spcPct val="90000"/>
              </a:lnSpc>
              <a:defRPr/>
            </a:pPr>
            <a:r>
              <a:rPr lang="en-US" dirty="0">
                <a:solidFill>
                  <a:schemeClr val="bg1"/>
                </a:solidFill>
              </a:rPr>
              <a:t>Positive head nodding</a:t>
            </a:r>
          </a:p>
          <a:p>
            <a:pPr eaLnBrk="1" hangingPunct="1">
              <a:lnSpc>
                <a:spcPct val="90000"/>
              </a:lnSpc>
              <a:defRPr/>
            </a:pPr>
            <a:r>
              <a:rPr lang="en-US" dirty="0">
                <a:solidFill>
                  <a:schemeClr val="bg1"/>
                </a:solidFill>
              </a:rPr>
              <a:t>Appropriate environment</a:t>
            </a:r>
          </a:p>
          <a:p>
            <a:pPr eaLnBrk="1" hangingPunct="1">
              <a:lnSpc>
                <a:spcPct val="90000"/>
              </a:lnSpc>
              <a:defRPr/>
            </a:pPr>
            <a:r>
              <a:rPr lang="en-US" dirty="0">
                <a:solidFill>
                  <a:schemeClr val="bg1"/>
                </a:solidFill>
              </a:rPr>
              <a:t>Paraphrasing/Mirroring</a:t>
            </a:r>
          </a:p>
          <a:p>
            <a:pPr eaLnBrk="1" hangingPunct="1">
              <a:lnSpc>
                <a:spcPct val="90000"/>
              </a:lnSpc>
              <a:defRPr/>
            </a:pPr>
            <a:r>
              <a:rPr lang="en-US" dirty="0">
                <a:solidFill>
                  <a:schemeClr val="bg1"/>
                </a:solidFill>
              </a:rPr>
              <a:t>Avoid distracting behavior</a:t>
            </a:r>
          </a:p>
          <a:p>
            <a:pPr eaLnBrk="1" hangingPunct="1">
              <a:lnSpc>
                <a:spcPct val="90000"/>
              </a:lnSpc>
              <a:defRPr/>
            </a:pPr>
            <a:r>
              <a:rPr lang="en-US" dirty="0">
                <a:solidFill>
                  <a:schemeClr val="bg1"/>
                </a:solidFill>
              </a:rPr>
              <a:t>Facing or leaning toward speaker</a:t>
            </a:r>
          </a:p>
        </p:txBody>
      </p:sp>
    </p:spTree>
    <p:extLst>
      <p:ext uri="{BB962C8B-B14F-4D97-AF65-F5344CB8AC3E}">
        <p14:creationId xmlns:p14="http://schemas.microsoft.com/office/powerpoint/2010/main" val="1266906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br>
              <a:rPr lang="en-US"/>
            </a:br>
            <a:br>
              <a:rPr lang="en-US" dirty="0"/>
            </a:br>
            <a:endParaRPr lang="en-US" dirty="0"/>
          </a:p>
        </p:txBody>
      </p:sp>
      <p:pic>
        <p:nvPicPr>
          <p:cNvPr id="5" name="Picture 5" descr="ba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9736" r="19736"/>
          <a:stretch>
            <a:fillRect/>
          </a:stretch>
        </p:blipFill>
        <p:spPr>
          <a:xfrm>
            <a:off x="-125425" y="-17260"/>
            <a:ext cx="12579219" cy="6875259"/>
          </a:xfrm>
          <a:noFill/>
          <a:ln>
            <a:headEnd/>
            <a:tailEnd/>
          </a:ln>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982584" y="1690688"/>
            <a:ext cx="5181600" cy="4351338"/>
          </a:xfrm>
        </p:spPr>
        <p:txBody>
          <a:bodyPr>
            <a:normAutofit/>
          </a:bodyPr>
          <a:lstStyle/>
          <a:p>
            <a:pPr marL="0" indent="0">
              <a:buNone/>
            </a:pPr>
            <a:r>
              <a:rPr lang="en-US" b="0" dirty="0"/>
              <a:t>There are three components to active listening:</a:t>
            </a:r>
          </a:p>
          <a:p>
            <a:pPr marL="0" lvl="0" indent="0">
              <a:buNone/>
            </a:pPr>
            <a:r>
              <a:rPr lang="en-US" b="0" dirty="0"/>
              <a:t>1. Receive the message</a:t>
            </a:r>
          </a:p>
          <a:p>
            <a:pPr marL="0" lvl="0" indent="0">
              <a:buNone/>
            </a:pPr>
            <a:r>
              <a:rPr lang="en-US" b="0" dirty="0"/>
              <a:t>2. Process the message</a:t>
            </a:r>
          </a:p>
          <a:p>
            <a:pPr marL="0" lvl="0" indent="0">
              <a:buNone/>
            </a:pPr>
            <a:r>
              <a:rPr lang="en-US" b="0" dirty="0"/>
              <a:t>3. Respond to the message</a:t>
            </a:r>
          </a:p>
          <a:p>
            <a:endParaRPr lang="en-US" dirty="0"/>
          </a:p>
        </p:txBody>
      </p:sp>
    </p:spTree>
    <p:extLst>
      <p:ext uri="{BB962C8B-B14F-4D97-AF65-F5344CB8AC3E}">
        <p14:creationId xmlns:p14="http://schemas.microsoft.com/office/powerpoint/2010/main" val="281717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Content Placeholder 8"/>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3142" r="5950" b="23391"/>
          <a:stretch/>
        </p:blipFill>
        <p:spPr>
          <a:xfrm>
            <a:off x="20" y="10"/>
            <a:ext cx="12191980" cy="6857990"/>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94805" y="640263"/>
            <a:ext cx="5221266" cy="1344975"/>
          </a:xfrm>
        </p:spPr>
        <p:txBody>
          <a:bodyPr vert="horz" lIns="91440" tIns="45720" rIns="91440" bIns="45720" rtlCol="0" anchor="ctr">
            <a:normAutofit/>
          </a:bodyPr>
          <a:lstStyle/>
          <a:p>
            <a:r>
              <a:rPr lang="en-US" sz="4000"/>
              <a:t>Best example of active listening</a:t>
            </a:r>
          </a:p>
        </p:txBody>
      </p:sp>
      <p:sp>
        <p:nvSpPr>
          <p:cNvPr id="6" name="Subtitle 5"/>
          <p:cNvSpPr>
            <a:spLocks noGrp="1"/>
          </p:cNvSpPr>
          <p:nvPr>
            <p:ph sz="half" idx="2"/>
          </p:nvPr>
        </p:nvSpPr>
        <p:spPr>
          <a:xfrm>
            <a:off x="594110" y="2121763"/>
            <a:ext cx="5235490" cy="3773010"/>
          </a:xfrm>
        </p:spPr>
        <p:txBody>
          <a:bodyPr vert="horz" lIns="91440" tIns="45720" rIns="91440" bIns="45720" rtlCol="0">
            <a:normAutofit/>
          </a:bodyPr>
          <a:lstStyle/>
          <a:p>
            <a:r>
              <a:rPr lang="en-US" sz="2400" dirty="0"/>
              <a:t>Ralph Johnson, Executive Director</a:t>
            </a:r>
          </a:p>
          <a:p>
            <a:r>
              <a:rPr lang="en-US" sz="2400" dirty="0"/>
              <a:t>Colorado Veterinary Medical Association</a:t>
            </a:r>
          </a:p>
        </p:txBody>
      </p:sp>
    </p:spTree>
    <p:extLst>
      <p:ext uri="{BB962C8B-B14F-4D97-AF65-F5344CB8AC3E}">
        <p14:creationId xmlns:p14="http://schemas.microsoft.com/office/powerpoint/2010/main" val="327008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Placeholder 3"/>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6106" r="9091" b="39493"/>
          <a:stretch/>
        </p:blipFill>
        <p:spPr>
          <a:xfrm>
            <a:off x="20" y="10"/>
            <a:ext cx="12191980" cy="6857990"/>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94805" y="640263"/>
            <a:ext cx="5221266" cy="1344975"/>
          </a:xfrm>
        </p:spPr>
        <p:txBody>
          <a:bodyPr vert="horz" lIns="91440" tIns="45720" rIns="91440" bIns="45720" rtlCol="0" anchor="ctr">
            <a:normAutofit/>
          </a:bodyPr>
          <a:lstStyle/>
          <a:p>
            <a:r>
              <a:rPr lang="en-US" sz="4000"/>
              <a:t>Challenge yourself</a:t>
            </a:r>
          </a:p>
        </p:txBody>
      </p:sp>
      <p:sp>
        <p:nvSpPr>
          <p:cNvPr id="6" name="Subtitle 5"/>
          <p:cNvSpPr>
            <a:spLocks noGrp="1"/>
          </p:cNvSpPr>
          <p:nvPr>
            <p:ph type="body" sz="half" idx="2"/>
          </p:nvPr>
        </p:nvSpPr>
        <p:spPr>
          <a:xfrm>
            <a:off x="594110" y="2121763"/>
            <a:ext cx="5235490" cy="3773010"/>
          </a:xfrm>
        </p:spPr>
        <p:txBody>
          <a:bodyPr vert="horz" lIns="91440" tIns="45720" rIns="91440" bIns="45720" rtlCol="0">
            <a:normAutofit/>
          </a:bodyPr>
          <a:lstStyle/>
          <a:p>
            <a:pPr indent="-228600">
              <a:buFont typeface="Arial" panose="020B0604020202020204" pitchFamily="34" charset="0"/>
              <a:buChar char="•"/>
            </a:pPr>
            <a:r>
              <a:rPr lang="en-US" sz="2400"/>
              <a:t>Focus during one conversation to listen</a:t>
            </a:r>
          </a:p>
          <a:p>
            <a:pPr indent="-228600">
              <a:buFont typeface="Arial" panose="020B0604020202020204" pitchFamily="34" charset="0"/>
              <a:buChar char="•"/>
            </a:pPr>
            <a:r>
              <a:rPr lang="en-US" sz="2400"/>
              <a:t>Really LISTEN!</a:t>
            </a:r>
          </a:p>
          <a:p>
            <a:pPr indent="-228600">
              <a:buFont typeface="Arial" panose="020B0604020202020204" pitchFamily="34" charset="0"/>
              <a:buChar char="•"/>
            </a:pPr>
            <a:r>
              <a:rPr lang="en-US" sz="2400"/>
              <a:t>Once a day, for the next week</a:t>
            </a:r>
          </a:p>
          <a:p>
            <a:pPr indent="-228600">
              <a:buFont typeface="Arial" panose="020B0604020202020204" pitchFamily="34" charset="0"/>
              <a:buChar char="•"/>
            </a:pPr>
            <a:endParaRPr lang="en-US" sz="2400"/>
          </a:p>
        </p:txBody>
      </p:sp>
    </p:spTree>
    <p:extLst>
      <p:ext uri="{BB962C8B-B14F-4D97-AF65-F5344CB8AC3E}">
        <p14:creationId xmlns:p14="http://schemas.microsoft.com/office/powerpoint/2010/main" val="698809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show appreciation?  </a:t>
            </a:r>
          </a:p>
        </p:txBody>
      </p:sp>
      <p:sp>
        <p:nvSpPr>
          <p:cNvPr id="3" name="Content Placeholder 2"/>
          <p:cNvSpPr>
            <a:spLocks noGrp="1"/>
          </p:cNvSpPr>
          <p:nvPr>
            <p:ph idx="1"/>
          </p:nvPr>
        </p:nvSpPr>
        <p:spPr>
          <a:xfrm>
            <a:off x="838200" y="1558339"/>
            <a:ext cx="10515600" cy="4351338"/>
          </a:xfrm>
        </p:spPr>
        <p:txBody>
          <a:bodyPr/>
          <a:lstStyle/>
          <a:p>
            <a:pPr marL="0" indent="0">
              <a:buNone/>
            </a:pPr>
            <a:r>
              <a:rPr lang="en-US" dirty="0"/>
              <a:t>Why is appreciating people for their efforts so important? </a:t>
            </a:r>
          </a:p>
          <a:p>
            <a:pPr marL="0" indent="0">
              <a:buNone/>
            </a:pPr>
            <a:r>
              <a:rPr lang="en-US" dirty="0"/>
              <a:t>This goes back to the meaning of life meaning of life and finding out what you want. People are programmed to want to exist, with their feelings guiding them towards the path of “most existence”. Some of these ways of existing include existence in other people’s memory, existence by altering history, and existence by contributing something to society. </a:t>
            </a:r>
          </a:p>
          <a:p>
            <a:pPr marL="0" indent="0">
              <a:buNone/>
            </a:pPr>
            <a:r>
              <a:rPr lang="en-US" dirty="0"/>
              <a:t>Why you should show appreciation; http://www.whatithinkabout.com/why-you-should-show-appreciation/</a:t>
            </a:r>
          </a:p>
        </p:txBody>
      </p:sp>
    </p:spTree>
    <p:extLst>
      <p:ext uri="{BB962C8B-B14F-4D97-AF65-F5344CB8AC3E}">
        <p14:creationId xmlns:p14="http://schemas.microsoft.com/office/powerpoint/2010/main" val="2115989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rotWithShape="1">
          <a:blip r:embed="rId2"/>
          <a:srcRect l="20566" r="34315" b="-1"/>
          <a:stretch/>
        </p:blipFill>
        <p:spPr>
          <a:xfrm>
            <a:off x="20" y="10"/>
            <a:ext cx="4635571" cy="6857990"/>
          </a:xfrm>
          <a:prstGeom prst="rect">
            <a:avLst/>
          </a:prstGeom>
          <a:effectLst/>
        </p:spPr>
      </p:pic>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70645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Show Appreciation </a:t>
            </a:r>
          </a:p>
        </p:txBody>
      </p:sp>
      <p:sp>
        <p:nvSpPr>
          <p:cNvPr id="8" name="Content Placeholder 7"/>
          <p:cNvSpPr>
            <a:spLocks noGrp="1"/>
          </p:cNvSpPr>
          <p:nvPr>
            <p:ph idx="1"/>
          </p:nvPr>
        </p:nvSpPr>
        <p:spPr>
          <a:xfrm>
            <a:off x="4965431" y="2438400"/>
            <a:ext cx="6586489" cy="3785419"/>
          </a:xfrm>
        </p:spPr>
        <p:txBody>
          <a:bodyPr>
            <a:normAutofit/>
          </a:bodyPr>
          <a:lstStyle/>
          <a:p>
            <a:r>
              <a:rPr lang="en-US" sz="2400" dirty="0"/>
              <a:t>Simple, sincere “Thank you.”</a:t>
            </a:r>
          </a:p>
          <a:p>
            <a:r>
              <a:rPr lang="en-US" sz="2400" dirty="0"/>
              <a:t>Well Done!</a:t>
            </a:r>
          </a:p>
          <a:p>
            <a:r>
              <a:rPr lang="en-US" sz="2400" dirty="0"/>
              <a:t>Small, meaningful gift.</a:t>
            </a:r>
          </a:p>
          <a:p>
            <a:r>
              <a:rPr lang="en-US" sz="2400" dirty="0"/>
              <a:t>“Just Checking In,” outreach.</a:t>
            </a:r>
          </a:p>
          <a:p>
            <a:r>
              <a:rPr lang="en-US" sz="2400" dirty="0"/>
              <a:t>You ROCK! </a:t>
            </a:r>
          </a:p>
          <a:p>
            <a:r>
              <a:rPr lang="en-US" sz="2400" dirty="0"/>
              <a:t>Reciprocate, a favor for a favor</a:t>
            </a:r>
            <a:r>
              <a:rPr lang="en-US" sz="2000" dirty="0"/>
              <a:t>.</a:t>
            </a:r>
          </a:p>
        </p:txBody>
      </p:sp>
    </p:spTree>
    <p:extLst>
      <p:ext uri="{BB962C8B-B14F-4D97-AF65-F5344CB8AC3E}">
        <p14:creationId xmlns:p14="http://schemas.microsoft.com/office/powerpoint/2010/main" val="643266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 Appreciation </a:t>
            </a:r>
          </a:p>
        </p:txBody>
      </p:sp>
      <p:sp>
        <p:nvSpPr>
          <p:cNvPr id="3" name="Content Placeholder 2"/>
          <p:cNvSpPr>
            <a:spLocks noGrp="1"/>
          </p:cNvSpPr>
          <p:nvPr>
            <p:ph idx="1"/>
          </p:nvPr>
        </p:nvSpPr>
        <p:spPr>
          <a:xfrm>
            <a:off x="659567" y="1454046"/>
            <a:ext cx="10694233" cy="4722917"/>
          </a:xfrm>
        </p:spPr>
        <p:txBody>
          <a:bodyPr>
            <a:normAutofit lnSpcReduction="10000"/>
          </a:bodyPr>
          <a:lstStyle/>
          <a:p>
            <a:r>
              <a:rPr lang="en-US" dirty="0"/>
              <a:t>Prior to getting into the meat of your conversation, be sure to express your thanks for the other individual’s time. Time is an extremely precious resource, and it important to be respectful and considerate of that. Also, complement or recognize any positive contribution they are making. Appreciation and praise can go a long way towards building good rapport.</a:t>
            </a:r>
          </a:p>
          <a:p>
            <a:pPr marL="0" indent="0">
              <a:buNone/>
            </a:pPr>
            <a:endParaRPr lang="en-US" dirty="0"/>
          </a:p>
          <a:p>
            <a:pPr marL="0" indent="0">
              <a:buNone/>
            </a:pPr>
            <a:r>
              <a:rPr lang="en-US" dirty="0"/>
              <a:t>Royale </a:t>
            </a:r>
            <a:r>
              <a:rPr lang="en-US" dirty="0" err="1"/>
              <a:t>Scuderi</a:t>
            </a:r>
            <a:r>
              <a:rPr lang="en-US" dirty="0"/>
              <a:t>, </a:t>
            </a:r>
            <a:r>
              <a:rPr lang="en-US" dirty="0" err="1"/>
              <a:t>Lifehack</a:t>
            </a:r>
            <a:endParaRPr lang="en-US" dirty="0"/>
          </a:p>
          <a:p>
            <a:endParaRPr lang="en-US" dirty="0"/>
          </a:p>
          <a:p>
            <a:pPr marL="0" indent="0">
              <a:buNone/>
            </a:pPr>
            <a:r>
              <a:rPr lang="en-US" dirty="0"/>
              <a:t>http://www.lifehack.org/articles/communication/9-tips-to-improve-communication-skills.html</a:t>
            </a:r>
          </a:p>
        </p:txBody>
      </p:sp>
    </p:spTree>
    <p:extLst>
      <p:ext uri="{BB962C8B-B14F-4D97-AF65-F5344CB8AC3E}">
        <p14:creationId xmlns:p14="http://schemas.microsoft.com/office/powerpoint/2010/main" val="2012040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rotWithShape="1">
          <a:blip r:embed="rId2"/>
          <a:srcRect r="1" b="140"/>
          <a:stretch/>
        </p:blipFill>
        <p:spPr>
          <a:xfrm>
            <a:off x="20" y="10"/>
            <a:ext cx="4635571" cy="6857990"/>
          </a:xfrm>
          <a:prstGeom prst="rect">
            <a:avLst/>
          </a:prstGeom>
          <a:effectLst/>
        </p:spPr>
      </p:pic>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696A4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Write it down</a:t>
            </a:r>
          </a:p>
        </p:txBody>
      </p:sp>
      <p:sp>
        <p:nvSpPr>
          <p:cNvPr id="8" name="Content Placeholder 7"/>
          <p:cNvSpPr>
            <a:spLocks noGrp="1"/>
          </p:cNvSpPr>
          <p:nvPr>
            <p:ph idx="1"/>
          </p:nvPr>
        </p:nvSpPr>
        <p:spPr>
          <a:xfrm>
            <a:off x="4965431" y="2438400"/>
            <a:ext cx="6586489" cy="3785419"/>
          </a:xfrm>
        </p:spPr>
        <p:txBody>
          <a:bodyPr>
            <a:normAutofit/>
          </a:bodyPr>
          <a:lstStyle/>
          <a:p>
            <a:r>
              <a:rPr lang="en-US" sz="2400" dirty="0"/>
              <a:t>Benefits of writing it down include</a:t>
            </a:r>
          </a:p>
          <a:p>
            <a:pPr lvl="1"/>
            <a:r>
              <a:rPr lang="en-US" dirty="0"/>
              <a:t>ACCURACY</a:t>
            </a:r>
          </a:p>
          <a:p>
            <a:pPr lvl="1"/>
            <a:r>
              <a:rPr lang="en-US" dirty="0"/>
              <a:t>RESPECTFUL</a:t>
            </a:r>
          </a:p>
          <a:p>
            <a:pPr lvl="1"/>
            <a:r>
              <a:rPr lang="en-US" dirty="0"/>
              <a:t>LESS MISTAKES</a:t>
            </a:r>
          </a:p>
          <a:p>
            <a:pPr lvl="1"/>
            <a:r>
              <a:rPr lang="en-US" dirty="0"/>
              <a:t>TIME EFFICIENT! </a:t>
            </a:r>
          </a:p>
        </p:txBody>
      </p:sp>
    </p:spTree>
    <p:extLst>
      <p:ext uri="{BB962C8B-B14F-4D97-AF65-F5344CB8AC3E}">
        <p14:creationId xmlns:p14="http://schemas.microsoft.com/office/powerpoint/2010/main" val="77396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49444" y="1702191"/>
            <a:ext cx="5367294" cy="1547445"/>
          </a:xfrm>
        </p:spPr>
        <p:txBody>
          <a:bodyPr>
            <a:normAutofit fontScale="90000"/>
          </a:bodyPr>
          <a:lstStyle/>
          <a:p>
            <a:br>
              <a:rPr lang="en-US" dirty="0"/>
            </a:br>
            <a:br>
              <a:rPr lang="en-US" dirty="0"/>
            </a:br>
            <a:br>
              <a:rPr lang="en-US" dirty="0"/>
            </a:br>
            <a:r>
              <a:rPr lang="en-US" dirty="0"/>
              <a:t>Welcome!</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096" y="3924886"/>
            <a:ext cx="6774525" cy="1659760"/>
          </a:xfrm>
          <a:prstGeom prst="rect">
            <a:avLst/>
          </a:prstGeom>
        </p:spPr>
      </p:pic>
    </p:spTree>
    <p:extLst>
      <p:ext uri="{BB962C8B-B14F-4D97-AF65-F5344CB8AC3E}">
        <p14:creationId xmlns:p14="http://schemas.microsoft.com/office/powerpoint/2010/main" val="1758988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it down </a:t>
            </a:r>
          </a:p>
        </p:txBody>
      </p:sp>
      <p:sp>
        <p:nvSpPr>
          <p:cNvPr id="3" name="Content Placeholder 2"/>
          <p:cNvSpPr>
            <a:spLocks noGrp="1"/>
          </p:cNvSpPr>
          <p:nvPr>
            <p:ph idx="1"/>
          </p:nvPr>
        </p:nvSpPr>
        <p:spPr>
          <a:xfrm>
            <a:off x="838200" y="1690688"/>
            <a:ext cx="10515600" cy="4351338"/>
          </a:xfrm>
        </p:spPr>
        <p:txBody>
          <a:bodyPr/>
          <a:lstStyle/>
          <a:p>
            <a:pPr marL="0" indent="0">
              <a:buNone/>
            </a:pPr>
            <a:r>
              <a:rPr lang="en-US" dirty="0"/>
              <a:t>I don't understand why people pride themselves on being able to keep stuff in their heads. I like to use my brain space for creative and progressive thinking, not my to-do list. Dare I say it ... use pen and paper! However you do it, record takeaways from the conversation so you don't have to have it again. I do find the act of actually writing with pen and paper helps me remember better.</a:t>
            </a:r>
          </a:p>
          <a:p>
            <a:pPr marL="0" indent="0">
              <a:buNone/>
            </a:pPr>
            <a:r>
              <a:rPr lang="en-US" dirty="0"/>
              <a:t>Kevin </a:t>
            </a:r>
            <a:r>
              <a:rPr lang="en-US" dirty="0" err="1"/>
              <a:t>Daum</a:t>
            </a:r>
            <a:r>
              <a:rPr lang="en-US" dirty="0"/>
              <a:t>, Inc. http://www.inc.com/kevin-daum/8-ways-to-improve-your-communication-right-now.html</a:t>
            </a:r>
          </a:p>
        </p:txBody>
      </p:sp>
    </p:spTree>
    <p:extLst>
      <p:ext uri="{BB962C8B-B14F-4D97-AF65-F5344CB8AC3E}">
        <p14:creationId xmlns:p14="http://schemas.microsoft.com/office/powerpoint/2010/main" val="983285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8" name="Content Placeholder 7"/>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33051" r="22168" b="-1"/>
          <a:stretch/>
        </p:blipFill>
        <p:spPr>
          <a:xfrm>
            <a:off x="20" y="10"/>
            <a:ext cx="4635571" cy="6857990"/>
          </a:xfrm>
          <a:prstGeom prst="rect">
            <a:avLst/>
          </a:prstGeom>
          <a:effectLst/>
        </p:spPr>
      </p:pic>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88605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r>
              <a:rPr lang="en-US"/>
              <a:t>Write it down</a:t>
            </a:r>
          </a:p>
        </p:txBody>
      </p:sp>
      <p:sp>
        <p:nvSpPr>
          <p:cNvPr id="3" name="Content Placeholder 2"/>
          <p:cNvSpPr>
            <a:spLocks noGrp="1"/>
          </p:cNvSpPr>
          <p:nvPr>
            <p:ph sz="half" idx="2"/>
          </p:nvPr>
        </p:nvSpPr>
        <p:spPr>
          <a:xfrm>
            <a:off x="4965431" y="2438400"/>
            <a:ext cx="6586489" cy="3785419"/>
          </a:xfrm>
        </p:spPr>
        <p:txBody>
          <a:bodyPr vert="horz" lIns="91440" tIns="45720" rIns="91440" bIns="45720" rtlCol="0">
            <a:normAutofit/>
          </a:bodyPr>
          <a:lstStyle/>
          <a:p>
            <a:r>
              <a:rPr lang="en-US" sz="2400" dirty="0"/>
              <a:t>Sticky notes/pad of paper</a:t>
            </a:r>
          </a:p>
          <a:p>
            <a:r>
              <a:rPr lang="en-US" sz="2400" dirty="0"/>
              <a:t>Text message yourself</a:t>
            </a:r>
          </a:p>
          <a:p>
            <a:r>
              <a:rPr lang="en-US" sz="2400" dirty="0"/>
              <a:t>Send yourself an email</a:t>
            </a:r>
          </a:p>
          <a:p>
            <a:r>
              <a:rPr lang="en-US" sz="2400" dirty="0"/>
              <a:t>Google/Outlook calendar</a:t>
            </a:r>
          </a:p>
          <a:p>
            <a:r>
              <a:rPr lang="en-US" sz="2400" dirty="0"/>
              <a:t>Messages over the phone</a:t>
            </a:r>
          </a:p>
          <a:p>
            <a:pPr lvl="1"/>
            <a:r>
              <a:rPr lang="en-US" dirty="0"/>
              <a:t>Prefer the duplicate forms, at all phones….</a:t>
            </a:r>
          </a:p>
          <a:p>
            <a:r>
              <a:rPr lang="en-US" sz="2400" dirty="0"/>
              <a:t>While on the phone, explain you are writing</a:t>
            </a:r>
          </a:p>
          <a:p>
            <a:pPr lvl="1"/>
            <a:r>
              <a:rPr lang="en-US" dirty="0"/>
              <a:t>Client’s appreciate the gesture!</a:t>
            </a:r>
          </a:p>
        </p:txBody>
      </p:sp>
    </p:spTree>
    <p:extLst>
      <p:ext uri="{BB962C8B-B14F-4D97-AF65-F5344CB8AC3E}">
        <p14:creationId xmlns:p14="http://schemas.microsoft.com/office/powerpoint/2010/main" val="512631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rotWithShape="1">
          <a:blip r:embed="rId2"/>
          <a:srcRect r="31717" b="9091"/>
          <a:stretch/>
        </p:blipFill>
        <p:spPr>
          <a:xfrm>
            <a:off x="20" y="10"/>
            <a:ext cx="12191980" cy="6857990"/>
          </a:xfrm>
          <a:prstGeom prst="rect">
            <a:avLst/>
          </a:prstGeom>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5221266" cy="1344975"/>
          </a:xfrm>
        </p:spPr>
        <p:txBody>
          <a:bodyPr>
            <a:normAutofit/>
          </a:bodyPr>
          <a:lstStyle/>
          <a:p>
            <a:r>
              <a:rPr lang="en-US" sz="4000"/>
              <a:t>You GOT this!! </a:t>
            </a:r>
          </a:p>
        </p:txBody>
      </p:sp>
      <p:sp>
        <p:nvSpPr>
          <p:cNvPr id="8" name="Content Placeholder 7"/>
          <p:cNvSpPr>
            <a:spLocks noGrp="1"/>
          </p:cNvSpPr>
          <p:nvPr>
            <p:ph idx="1"/>
          </p:nvPr>
        </p:nvSpPr>
        <p:spPr>
          <a:xfrm>
            <a:off x="594110" y="2121763"/>
            <a:ext cx="5235490" cy="3773010"/>
          </a:xfrm>
        </p:spPr>
        <p:txBody>
          <a:bodyPr>
            <a:normAutofit/>
          </a:bodyPr>
          <a:lstStyle/>
          <a:p>
            <a:r>
              <a:rPr lang="en-US" sz="2400" dirty="0"/>
              <a:t>Being aware of body language</a:t>
            </a:r>
          </a:p>
          <a:p>
            <a:r>
              <a:rPr lang="en-US" sz="2400" dirty="0"/>
              <a:t>Engaging in active listening</a:t>
            </a:r>
          </a:p>
          <a:p>
            <a:r>
              <a:rPr lang="en-US" sz="2400" dirty="0"/>
              <a:t>Showing appreciation</a:t>
            </a:r>
          </a:p>
          <a:p>
            <a:r>
              <a:rPr lang="en-US" sz="2400" dirty="0"/>
              <a:t>Writing it down  </a:t>
            </a:r>
          </a:p>
          <a:p>
            <a:endParaRPr lang="en-US" sz="2400" dirty="0"/>
          </a:p>
        </p:txBody>
      </p:sp>
    </p:spTree>
    <p:extLst>
      <p:ext uri="{BB962C8B-B14F-4D97-AF65-F5344CB8AC3E}">
        <p14:creationId xmlns:p14="http://schemas.microsoft.com/office/powerpoint/2010/main" val="197664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Generous </a:t>
            </a:r>
            <a:br>
              <a:rPr lang="en-US" dirty="0"/>
            </a:br>
            <a:r>
              <a:rPr lang="en-US" dirty="0"/>
              <a:t>sponsors</a:t>
            </a:r>
          </a:p>
        </p:txBody>
      </p:sp>
      <p:pic>
        <p:nvPicPr>
          <p:cNvPr id="1026" name="Picture 2" descr="http://merial.com/assets/images/logo_merial.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9509" y="2915821"/>
            <a:ext cx="2903742" cy="2472105"/>
          </a:xfrm>
          <a:prstGeom prst="rect">
            <a:avLst/>
          </a:prstGeom>
          <a:solidFill>
            <a:srgbClr val="D8E61E"/>
          </a:solidFill>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157" y="4741214"/>
            <a:ext cx="6071706" cy="16749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667" y="3169593"/>
            <a:ext cx="5388882" cy="738888"/>
          </a:xfrm>
          <a:prstGeom prst="rect">
            <a:avLst/>
          </a:prstGeom>
          <a:solidFill>
            <a:schemeClr val="bg1"/>
          </a:solid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3461" y="1033168"/>
            <a:ext cx="4141724" cy="1075857"/>
          </a:xfrm>
          <a:prstGeom prst="rect">
            <a:avLst/>
          </a:prstGeom>
        </p:spPr>
      </p:pic>
    </p:spTree>
    <p:extLst>
      <p:ext uri="{BB962C8B-B14F-4D97-AF65-F5344CB8AC3E}">
        <p14:creationId xmlns:p14="http://schemas.microsoft.com/office/powerpoint/2010/main" val="3144287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WVLDI Events </a:t>
            </a:r>
          </a:p>
        </p:txBody>
      </p:sp>
      <p:sp>
        <p:nvSpPr>
          <p:cNvPr id="3" name="Content Placeholder 2"/>
          <p:cNvSpPr>
            <a:spLocks noGrp="1"/>
          </p:cNvSpPr>
          <p:nvPr>
            <p:ph idx="1"/>
          </p:nvPr>
        </p:nvSpPr>
        <p:spPr/>
        <p:txBody>
          <a:bodyPr/>
          <a:lstStyle/>
          <a:p>
            <a:r>
              <a:rPr lang="en-US" dirty="0"/>
              <a:t>Western Veterinary Conference Women’s Summit in July</a:t>
            </a:r>
          </a:p>
          <a:p>
            <a:r>
              <a:rPr lang="en-US" dirty="0"/>
              <a:t>AVMA Continuing Education &amp; Social Gatherings in August </a:t>
            </a:r>
          </a:p>
          <a:p>
            <a:r>
              <a:rPr lang="en-US" dirty="0"/>
              <a:t>Southwest Veterinary Symposium in September</a:t>
            </a:r>
          </a:p>
          <a:p>
            <a:r>
              <a:rPr lang="en-US" dirty="0"/>
              <a:t>Veterinary Hospital Managers Association in October</a:t>
            </a:r>
          </a:p>
        </p:txBody>
      </p:sp>
    </p:spTree>
    <p:extLst>
      <p:ext uri="{BB962C8B-B14F-4D97-AF65-F5344CB8AC3E}">
        <p14:creationId xmlns:p14="http://schemas.microsoft.com/office/powerpoint/2010/main" val="4288751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2">
            <a:duotone>
              <a:schemeClr val="bg2">
                <a:shade val="45000"/>
                <a:satMod val="135000"/>
              </a:schemeClr>
              <a:prstClr val="white"/>
            </a:duotone>
            <a:alphaModFix amt="25000"/>
            <a:extLst>
              <a:ext uri="{28A0092B-C50C-407E-A947-70E740481C1C}">
                <a14:useLocalDpi xmlns:a14="http://schemas.microsoft.com/office/drawing/2010/main" val="0"/>
              </a:ext>
            </a:extLst>
          </a:blip>
          <a:srcRect r="1" b="15604"/>
          <a:stretch/>
        </p:blipFill>
        <p:spPr>
          <a:xfrm>
            <a:off x="-116879" y="0"/>
            <a:ext cx="12188932" cy="6858000"/>
          </a:xfrm>
          <a:prstGeom prst="rect">
            <a:avLst/>
          </a:prstGeom>
        </p:spPr>
      </p:pic>
      <p:sp>
        <p:nvSpPr>
          <p:cNvPr id="2" name="Title 1"/>
          <p:cNvSpPr>
            <a:spLocks noGrp="1"/>
          </p:cNvSpPr>
          <p:nvPr>
            <p:ph type="title"/>
          </p:nvPr>
        </p:nvSpPr>
        <p:spPr>
          <a:xfrm>
            <a:off x="2668004" y="3792511"/>
            <a:ext cx="6882399" cy="1767617"/>
          </a:xfrm>
        </p:spPr>
        <p:txBody>
          <a:bodyPr vert="horz" lIns="91440" tIns="45720" rIns="91440" bIns="45720" rtlCol="0" anchor="ctr">
            <a:normAutofit/>
          </a:bodyPr>
          <a:lstStyle/>
          <a:p>
            <a:r>
              <a:rPr lang="en-US" sz="3600" dirty="0"/>
              <a:t>THANK YOU FOR ATTENDING! </a:t>
            </a:r>
          </a:p>
        </p:txBody>
      </p:sp>
      <p:sp>
        <p:nvSpPr>
          <p:cNvPr id="4" name="Text Placeholder 3"/>
          <p:cNvSpPr>
            <a:spLocks noGrp="1"/>
          </p:cNvSpPr>
          <p:nvPr>
            <p:ph type="body" sz="half" idx="2"/>
          </p:nvPr>
        </p:nvSpPr>
        <p:spPr>
          <a:xfrm>
            <a:off x="6109204" y="134912"/>
            <a:ext cx="3054046" cy="1523286"/>
          </a:xfrm>
        </p:spPr>
        <p:txBody>
          <a:bodyPr vert="horz" lIns="91440" tIns="45720" rIns="91440" bIns="45720" rtlCol="0" anchor="ctr">
            <a:normAutofit/>
          </a:bodyPr>
          <a:lstStyle/>
          <a:p>
            <a:pPr>
              <a:lnSpc>
                <a:spcPct val="90000"/>
              </a:lnSpc>
            </a:pPr>
            <a:r>
              <a:rPr lang="en-US" sz="5400" dirty="0">
                <a:solidFill>
                  <a:schemeClr val="accent1">
                    <a:lumMod val="75000"/>
                  </a:schemeClr>
                </a:solidFill>
              </a:rPr>
              <a:t>Q&amp;A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324" y="5345353"/>
            <a:ext cx="6774525" cy="1659760"/>
          </a:xfrm>
          <a:prstGeom prst="rect">
            <a:avLst/>
          </a:prstGeom>
        </p:spPr>
      </p:pic>
    </p:spTree>
    <p:extLst>
      <p:ext uri="{BB962C8B-B14F-4D97-AF65-F5344CB8AC3E}">
        <p14:creationId xmlns:p14="http://schemas.microsoft.com/office/powerpoint/2010/main" val="602864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8" y="5198240"/>
            <a:ext cx="6774525" cy="1659760"/>
          </a:xfrm>
          <a:prstGeom prst="rect">
            <a:avLst/>
          </a:prstGeom>
        </p:spPr>
      </p:pic>
      <p:sp>
        <p:nvSpPr>
          <p:cNvPr id="9" name="Subtitle 4"/>
          <p:cNvSpPr>
            <a:spLocks noGrp="1"/>
          </p:cNvSpPr>
          <p:nvPr>
            <p:ph type="body" sz="half" idx="2"/>
          </p:nvPr>
        </p:nvSpPr>
        <p:spPr>
          <a:xfrm>
            <a:off x="7804013" y="1280424"/>
            <a:ext cx="3963040" cy="3432319"/>
          </a:xfrm>
        </p:spPr>
        <p:txBody>
          <a:bodyPr>
            <a:noAutofit/>
          </a:bodyPr>
          <a:lstStyle/>
          <a:p>
            <a:r>
              <a:rPr lang="en-US" sz="2400" dirty="0"/>
              <a:t>Rebecca Rose, CVT</a:t>
            </a:r>
          </a:p>
          <a:p>
            <a:r>
              <a:rPr lang="en-US" sz="2400" dirty="0"/>
              <a:t>CATALYST Veterinary Practice Consultants, LLC</a:t>
            </a:r>
            <a:br>
              <a:rPr lang="en-US" sz="2400" dirty="0"/>
            </a:br>
            <a:r>
              <a:rPr lang="en-US" sz="2400" dirty="0"/>
              <a:t>Gunnison, CO </a:t>
            </a:r>
          </a:p>
          <a:p>
            <a:r>
              <a:rPr lang="en-US" sz="2400" dirty="0">
                <a:hlinkClick r:id="rId3"/>
              </a:rPr>
              <a:t>www.catalystvetpc.com</a:t>
            </a:r>
            <a:endParaRPr lang="en-US" sz="2400" dirty="0"/>
          </a:p>
          <a:p>
            <a:r>
              <a:rPr lang="en-US" sz="2400" dirty="0"/>
              <a:t>303-717-6224</a:t>
            </a:r>
          </a:p>
          <a:p>
            <a:r>
              <a:rPr lang="en-US" sz="2400" dirty="0"/>
              <a:t>rebeccarosecvt@gmail.com</a:t>
            </a:r>
          </a:p>
          <a:p>
            <a:endParaRPr lang="en-US" sz="2400" dirty="0"/>
          </a:p>
        </p:txBody>
      </p:sp>
      <p:sp>
        <p:nvSpPr>
          <p:cNvPr id="3" name="TextBox 2"/>
          <p:cNvSpPr txBox="1"/>
          <p:nvPr/>
        </p:nvSpPr>
        <p:spPr>
          <a:xfrm>
            <a:off x="10359566" y="6288094"/>
            <a:ext cx="184666" cy="369332"/>
          </a:xfrm>
          <a:prstGeom prst="rect">
            <a:avLst/>
          </a:prstGeom>
          <a:noFill/>
        </p:spPr>
        <p:txBody>
          <a:bodyPr wrap="none" rtlCol="0">
            <a:spAutoFit/>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927" y="1474279"/>
            <a:ext cx="2743206" cy="2560325"/>
          </a:xfrm>
          <a:prstGeom prst="rect">
            <a:avLst/>
          </a:prstGeom>
        </p:spPr>
      </p:pic>
    </p:spTree>
    <p:extLst>
      <p:ext uri="{BB962C8B-B14F-4D97-AF65-F5344CB8AC3E}">
        <p14:creationId xmlns:p14="http://schemas.microsoft.com/office/powerpoint/2010/main" val="2392646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Generous </a:t>
            </a:r>
            <a:br>
              <a:rPr lang="en-US" dirty="0"/>
            </a:br>
            <a:r>
              <a:rPr lang="en-US" dirty="0"/>
              <a:t>sponsors</a:t>
            </a:r>
          </a:p>
        </p:txBody>
      </p:sp>
      <p:pic>
        <p:nvPicPr>
          <p:cNvPr id="1026" name="Picture 2" descr="http://merial.com/assets/images/logo_merial.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2349342"/>
            <a:ext cx="2903742" cy="2472105"/>
          </a:xfrm>
          <a:prstGeom prst="rect">
            <a:avLst/>
          </a:prstGeom>
          <a:solidFill>
            <a:srgbClr val="D8E61E"/>
          </a:solidFill>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157" y="4741214"/>
            <a:ext cx="6071706" cy="16749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918" y="3030526"/>
            <a:ext cx="5388882" cy="738888"/>
          </a:xfrm>
          <a:prstGeom prst="rect">
            <a:avLst/>
          </a:prstGeom>
          <a:solidFill>
            <a:schemeClr val="bg1"/>
          </a:solid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333" y="982869"/>
            <a:ext cx="4141724" cy="1075857"/>
          </a:xfrm>
          <a:prstGeom prst="rect">
            <a:avLst/>
          </a:prstGeom>
        </p:spPr>
      </p:pic>
    </p:spTree>
    <p:extLst>
      <p:ext uri="{BB962C8B-B14F-4D97-AF65-F5344CB8AC3E}">
        <p14:creationId xmlns:p14="http://schemas.microsoft.com/office/powerpoint/2010/main" val="370679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2815"/>
            <a:ext cx="9144000" cy="2387600"/>
          </a:xfrm>
        </p:spPr>
        <p:txBody>
          <a:bodyPr/>
          <a:lstStyle/>
          <a:p>
            <a:r>
              <a:rPr lang="en-US" dirty="0"/>
              <a:t>Team Communications; </a:t>
            </a:r>
            <a:br>
              <a:rPr lang="en-US" dirty="0"/>
            </a:br>
            <a:r>
              <a:rPr lang="en-US" dirty="0"/>
              <a:t>Key to all success </a:t>
            </a:r>
          </a:p>
        </p:txBody>
      </p:sp>
      <p:sp>
        <p:nvSpPr>
          <p:cNvPr id="3" name="Subtitle 2"/>
          <p:cNvSpPr>
            <a:spLocks noGrp="1"/>
          </p:cNvSpPr>
          <p:nvPr>
            <p:ph type="subTitle" idx="1"/>
          </p:nvPr>
        </p:nvSpPr>
        <p:spPr>
          <a:xfrm>
            <a:off x="1563974" y="2987442"/>
            <a:ext cx="9144000" cy="1655762"/>
          </a:xfrm>
        </p:spPr>
        <p:txBody>
          <a:bodyPr/>
          <a:lstStyle/>
          <a:p>
            <a:r>
              <a:rPr lang="en-US" dirty="0"/>
              <a:t>Hosted by WVLDI</a:t>
            </a:r>
          </a:p>
          <a:p>
            <a:r>
              <a:rPr lang="en-US" dirty="0"/>
              <a:t>Presented by Rebecca Rose, CVT</a:t>
            </a:r>
          </a:p>
          <a:p>
            <a:r>
              <a:rPr lang="en-US" dirty="0"/>
              <a:t>July 13</a:t>
            </a:r>
            <a:r>
              <a:rPr lang="en-US" baseline="30000" dirty="0"/>
              <a:t>th</a:t>
            </a:r>
            <a:r>
              <a:rPr lang="en-US" dirty="0"/>
              <a:t>, 2016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6869" y="2535160"/>
            <a:ext cx="2743206" cy="2560325"/>
          </a:xfrm>
          <a:prstGeom prst="rect">
            <a:avLst/>
          </a:prstGeom>
        </p:spPr>
      </p:pic>
    </p:spTree>
    <p:extLst>
      <p:ext uri="{BB962C8B-B14F-4D97-AF65-F5344CB8AC3E}">
        <p14:creationId xmlns:p14="http://schemas.microsoft.com/office/powerpoint/2010/main" val="164756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Says……</a:t>
            </a:r>
          </a:p>
        </p:txBody>
      </p:sp>
      <p:sp>
        <p:nvSpPr>
          <p:cNvPr id="3" name="Content Placeholder 2"/>
          <p:cNvSpPr>
            <a:spLocks noGrp="1"/>
          </p:cNvSpPr>
          <p:nvPr>
            <p:ph idx="1"/>
          </p:nvPr>
        </p:nvSpPr>
        <p:spPr/>
        <p:txBody>
          <a:bodyPr/>
          <a:lstStyle/>
          <a:p>
            <a:pPr marL="0" indent="0">
              <a:buNone/>
            </a:pPr>
            <a:r>
              <a:rPr lang="en-US" dirty="0"/>
              <a:t>Veterinary technicians and team members were asked:</a:t>
            </a:r>
          </a:p>
          <a:p>
            <a:pPr marL="0" indent="0">
              <a:buNone/>
            </a:pPr>
            <a:r>
              <a:rPr lang="en-US" dirty="0"/>
              <a:t>“Looking to the next 5 years, please select THREE issues you believe will most negatively affect your job?”</a:t>
            </a:r>
          </a:p>
          <a:p>
            <a:pPr marL="0" indent="0">
              <a:buNone/>
            </a:pPr>
            <a:r>
              <a:rPr lang="en-US" dirty="0"/>
              <a:t>Nearly 3000 respondents!</a:t>
            </a:r>
          </a:p>
          <a:p>
            <a:pPr marL="0" indent="0">
              <a:buNone/>
            </a:pPr>
            <a:r>
              <a:rPr lang="en-US" dirty="0"/>
              <a:t>25% replied:</a:t>
            </a:r>
            <a:r>
              <a:rPr lang="en-US" dirty="0">
                <a:latin typeface="Microsoft Sans Serif"/>
              </a:rPr>
              <a:t> “Underdeveloped communication skills (individual or team members)”</a:t>
            </a:r>
          </a:p>
          <a:p>
            <a:pPr marL="0" indent="0">
              <a:buNone/>
            </a:pPr>
            <a:endParaRPr lang="en-US" dirty="0"/>
          </a:p>
        </p:txBody>
      </p:sp>
    </p:spTree>
    <p:extLst>
      <p:ext uri="{BB962C8B-B14F-4D97-AF65-F5344CB8AC3E}">
        <p14:creationId xmlns:p14="http://schemas.microsoft.com/office/powerpoint/2010/main" val="374183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Today’s 4 Topics</a:t>
            </a:r>
          </a:p>
        </p:txBody>
      </p:sp>
      <p:pic>
        <p:nvPicPr>
          <p:cNvPr id="3" name="Content Placeholder 2"/>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406400" y="1417639"/>
            <a:ext cx="5384800" cy="3589348"/>
          </a:xfrm>
        </p:spPr>
      </p:pic>
      <p:sp>
        <p:nvSpPr>
          <p:cNvPr id="5" name="Content Placeholder 4"/>
          <p:cNvSpPr>
            <a:spLocks noGrp="1"/>
          </p:cNvSpPr>
          <p:nvPr>
            <p:ph type="body" sz="half" idx="2"/>
          </p:nvPr>
        </p:nvSpPr>
        <p:spPr/>
        <p:txBody>
          <a:bodyPr/>
          <a:lstStyle/>
          <a:p>
            <a:r>
              <a:rPr lang="en-US" dirty="0"/>
              <a:t>Be aware of body language</a:t>
            </a:r>
          </a:p>
          <a:p>
            <a:r>
              <a:rPr lang="en-US" dirty="0"/>
              <a:t>Engage in active listening</a:t>
            </a:r>
          </a:p>
          <a:p>
            <a:r>
              <a:rPr lang="en-US" dirty="0"/>
              <a:t>Show appreciation</a:t>
            </a:r>
          </a:p>
          <a:p>
            <a:r>
              <a:rPr lang="en-US" dirty="0"/>
              <a:t>Write it down  </a:t>
            </a:r>
          </a:p>
        </p:txBody>
      </p:sp>
    </p:spTree>
    <p:extLst>
      <p:ext uri="{BB962C8B-B14F-4D97-AF65-F5344CB8AC3E}">
        <p14:creationId xmlns:p14="http://schemas.microsoft.com/office/powerpoint/2010/main" val="91359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sz="half" idx="1"/>
          </p:nvPr>
        </p:nvSpPr>
        <p:spPr>
          <a:xfrm>
            <a:off x="6180406" y="615803"/>
            <a:ext cx="5181600" cy="622153"/>
          </a:xfrm>
        </p:spPr>
        <p:txBody>
          <a:bodyPr>
            <a:normAutofit lnSpcReduction="10000"/>
          </a:bodyPr>
          <a:lstStyle/>
          <a:p>
            <a:pPr marL="0" indent="0">
              <a:buNone/>
            </a:pPr>
            <a:r>
              <a:rPr lang="en-US" dirty="0"/>
              <a:t>What percentage is Non-Verbal?</a:t>
            </a:r>
          </a:p>
        </p:txBody>
      </p:sp>
      <p:sp>
        <p:nvSpPr>
          <p:cNvPr id="3" name="Content Placeholder 2"/>
          <p:cNvSpPr>
            <a:spLocks noGrp="1"/>
          </p:cNvSpPr>
          <p:nvPr>
            <p:ph sz="half" idx="2"/>
          </p:nvPr>
        </p:nvSpPr>
        <p:spPr/>
        <p:txBody>
          <a:bodyPr>
            <a:normAutofit lnSpcReduction="10000"/>
          </a:bodyPr>
          <a:lstStyle/>
          <a:p>
            <a:r>
              <a:rPr lang="en-US" dirty="0"/>
              <a:t>Dr. Albert </a:t>
            </a:r>
            <a:r>
              <a:rPr lang="en-US" dirty="0" err="1"/>
              <a:t>Mehrabian</a:t>
            </a:r>
            <a:r>
              <a:rPr lang="en-US" dirty="0"/>
              <a:t>, author of Silent Messages, conducted several studies on nonverbal communication. He found that 7% of any message is conveyed through words, 38% through certain vocal elements, and 55% through nonverbal elements (facial expressions, gestures, posture, </a:t>
            </a:r>
            <a:r>
              <a:rPr lang="en-US" dirty="0" err="1"/>
              <a:t>etc</a:t>
            </a:r>
            <a:r>
              <a:rPr lang="en-US" dirty="0"/>
              <a:t>). Subtracting the 7% for actual vocal content leaves one with the 93% statistic.</a:t>
            </a:r>
          </a:p>
        </p:txBody>
      </p:sp>
      <p:pic>
        <p:nvPicPr>
          <p:cNvPr id="7" name="Picture 4" descr="lets-dance"/>
          <p:cNvPicPr>
            <a:picLocks noChangeAspect="1" noChangeArrowheads="1"/>
          </p:cNvPicPr>
          <p:nvPr/>
        </p:nvPicPr>
        <p:blipFill>
          <a:blip r:embed="rId2" cstate="print"/>
          <a:srcRect/>
          <a:stretch>
            <a:fillRect/>
          </a:stretch>
        </p:blipFill>
        <p:spPr>
          <a:xfrm>
            <a:off x="0" y="0"/>
            <a:ext cx="5613009" cy="6881279"/>
          </a:xfrm>
          <a:prstGeom prst="rect">
            <a:avLst/>
          </a:prstGeom>
          <a:noFill/>
          <a:ln/>
        </p:spPr>
      </p:pic>
      <p:sp>
        <p:nvSpPr>
          <p:cNvPr id="5" name="Title 4"/>
          <p:cNvSpPr>
            <a:spLocks noGrp="1"/>
          </p:cNvSpPr>
          <p:nvPr>
            <p:ph type="title"/>
          </p:nvPr>
        </p:nvSpPr>
        <p:spPr>
          <a:xfrm>
            <a:off x="838200" y="365125"/>
            <a:ext cx="4324643" cy="1325563"/>
          </a:xfrm>
        </p:spPr>
        <p:txBody>
          <a:bodyPr/>
          <a:lstStyle/>
          <a:p>
            <a:r>
              <a:rPr lang="en-US" dirty="0"/>
              <a:t>Body Language</a:t>
            </a:r>
          </a:p>
        </p:txBody>
      </p:sp>
    </p:spTree>
    <p:extLst>
      <p:ext uri="{BB962C8B-B14F-4D97-AF65-F5344CB8AC3E}">
        <p14:creationId xmlns:p14="http://schemas.microsoft.com/office/powerpoint/2010/main" val="9236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883" r="34997" b="-1"/>
          <a:stretch/>
        </p:blipFill>
        <p:spPr>
          <a:xfrm>
            <a:off x="20" y="10"/>
            <a:ext cx="4635571" cy="6857990"/>
          </a:xfrm>
          <a:prstGeom prst="rect">
            <a:avLst/>
          </a:prstGeom>
          <a:effectLst/>
        </p:spPr>
      </p:pic>
      <p:cxnSp>
        <p:nvCxnSpPr>
          <p:cNvPr id="6" name="Straight Connector 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4D5C7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Body Language </a:t>
            </a:r>
          </a:p>
        </p:txBody>
      </p:sp>
      <p:sp>
        <p:nvSpPr>
          <p:cNvPr id="3" name="Content Placeholder 2"/>
          <p:cNvSpPr>
            <a:spLocks noGrp="1"/>
          </p:cNvSpPr>
          <p:nvPr>
            <p:ph idx="1"/>
          </p:nvPr>
        </p:nvSpPr>
        <p:spPr>
          <a:xfrm>
            <a:off x="4965431" y="2438400"/>
            <a:ext cx="6586489" cy="3785419"/>
          </a:xfrm>
        </p:spPr>
        <p:txBody>
          <a:bodyPr>
            <a:normAutofit/>
          </a:bodyPr>
          <a:lstStyle/>
          <a:p>
            <a:pPr marL="0" indent="0" algn="ctr">
              <a:buNone/>
            </a:pPr>
            <a:r>
              <a:rPr lang="en-US" b="1" i="1" dirty="0"/>
              <a:t>Actions speak louder than words! </a:t>
            </a:r>
          </a:p>
          <a:p>
            <a:pPr fontAlgn="base"/>
            <a:r>
              <a:rPr lang="en-US" sz="2400" b="1" dirty="0"/>
              <a:t>Facial expressions</a:t>
            </a:r>
          </a:p>
          <a:p>
            <a:pPr fontAlgn="base"/>
            <a:r>
              <a:rPr lang="en-US" sz="2400" b="1" dirty="0"/>
              <a:t>Body movements and posture</a:t>
            </a:r>
          </a:p>
          <a:p>
            <a:pPr fontAlgn="base"/>
            <a:r>
              <a:rPr lang="en-US" sz="2400" b="1" dirty="0"/>
              <a:t>Gestures</a:t>
            </a:r>
          </a:p>
          <a:p>
            <a:pPr fontAlgn="base"/>
            <a:r>
              <a:rPr lang="en-US" sz="2400" b="1" dirty="0"/>
              <a:t>Eye contact</a:t>
            </a:r>
          </a:p>
          <a:p>
            <a:pPr fontAlgn="base"/>
            <a:r>
              <a:rPr lang="en-US" sz="2400" b="1" dirty="0"/>
              <a:t>Touch</a:t>
            </a:r>
          </a:p>
          <a:p>
            <a:pPr fontAlgn="base"/>
            <a:r>
              <a:rPr lang="en-US" sz="2400" b="1" dirty="0"/>
              <a:t>Space</a:t>
            </a:r>
          </a:p>
          <a:p>
            <a:r>
              <a:rPr lang="en-US" sz="2400" b="1" i="1" dirty="0"/>
              <a:t>How</a:t>
            </a:r>
            <a:r>
              <a:rPr lang="en-US" sz="2400" b="1" dirty="0"/>
              <a:t> </a:t>
            </a:r>
            <a:r>
              <a:rPr lang="en-US" sz="2400" dirty="0"/>
              <a:t>you say it! </a:t>
            </a:r>
          </a:p>
        </p:txBody>
      </p:sp>
    </p:spTree>
    <p:extLst>
      <p:ext uri="{BB962C8B-B14F-4D97-AF65-F5344CB8AC3E}">
        <p14:creationId xmlns:p14="http://schemas.microsoft.com/office/powerpoint/2010/main" val="37030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rotWithShape="1">
          <a:blip r:embed="rId2"/>
          <a:srcRect t="4878" r="9091" b="45775"/>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5221266" cy="1344975"/>
          </a:xfrm>
        </p:spPr>
        <p:txBody>
          <a:bodyPr>
            <a:normAutofit/>
          </a:bodyPr>
          <a:lstStyle/>
          <a:p>
            <a:r>
              <a:rPr lang="en-US" sz="4000" dirty="0"/>
              <a:t>Body Language </a:t>
            </a:r>
          </a:p>
        </p:txBody>
      </p:sp>
      <p:sp>
        <p:nvSpPr>
          <p:cNvPr id="8" name="Content Placeholder 7"/>
          <p:cNvSpPr>
            <a:spLocks noGrp="1"/>
          </p:cNvSpPr>
          <p:nvPr>
            <p:ph idx="1"/>
          </p:nvPr>
        </p:nvSpPr>
        <p:spPr>
          <a:xfrm>
            <a:off x="594110" y="2121763"/>
            <a:ext cx="5478364" cy="3773010"/>
          </a:xfrm>
        </p:spPr>
        <p:txBody>
          <a:bodyPr>
            <a:normAutofit/>
          </a:bodyPr>
          <a:lstStyle/>
          <a:p>
            <a:r>
              <a:rPr lang="en-US" sz="2400" dirty="0"/>
              <a:t>In each conversation, what is your body saying? </a:t>
            </a:r>
          </a:p>
          <a:p>
            <a:pPr lvl="1"/>
            <a:r>
              <a:rPr lang="en-US" dirty="0"/>
              <a:t>Alignment with your words?</a:t>
            </a:r>
          </a:p>
          <a:p>
            <a:pPr lvl="1"/>
            <a:r>
              <a:rPr lang="en-US" dirty="0"/>
              <a:t>Contradicting your words?</a:t>
            </a:r>
          </a:p>
          <a:p>
            <a:pPr lvl="1"/>
            <a:r>
              <a:rPr lang="en-US" dirty="0"/>
              <a:t>Expressing discontent or frustration?</a:t>
            </a:r>
          </a:p>
          <a:p>
            <a:pPr lvl="1"/>
            <a:r>
              <a:rPr lang="en-US" dirty="0"/>
              <a:t>Showing impatience? </a:t>
            </a:r>
          </a:p>
          <a:p>
            <a:pPr marL="0" indent="0">
              <a:buNone/>
            </a:pPr>
            <a:endParaRPr lang="en-US" sz="2400" dirty="0"/>
          </a:p>
          <a:p>
            <a:pPr marL="0" indent="0" algn="ctr">
              <a:buNone/>
            </a:pPr>
            <a:r>
              <a:rPr lang="en-US" sz="2400" dirty="0"/>
              <a:t>Be aware of your body language. </a:t>
            </a:r>
          </a:p>
        </p:txBody>
      </p:sp>
    </p:spTree>
    <p:extLst>
      <p:ext uri="{BB962C8B-B14F-4D97-AF65-F5344CB8AC3E}">
        <p14:creationId xmlns:p14="http://schemas.microsoft.com/office/powerpoint/2010/main" val="3706827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644</Words>
  <Application>Microsoft Office PowerPoint</Application>
  <PresentationFormat>Widescreen</PresentationFormat>
  <Paragraphs>111</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Microsoft Sans Serif</vt:lpstr>
      <vt:lpstr>Office Theme</vt:lpstr>
      <vt:lpstr>WVLDI </vt:lpstr>
      <vt:lpstr>   Welcome! </vt:lpstr>
      <vt:lpstr>Generous  sponsors</vt:lpstr>
      <vt:lpstr>Team Communications;  Key to all success </vt:lpstr>
      <vt:lpstr>Survey Says……</vt:lpstr>
      <vt:lpstr>Today’s 4 Topics</vt:lpstr>
      <vt:lpstr>Body Language</vt:lpstr>
      <vt:lpstr>Body Language </vt:lpstr>
      <vt:lpstr>Body Language </vt:lpstr>
      <vt:lpstr>Active Listening</vt:lpstr>
      <vt:lpstr>Simple Formula…..  How many ears? How many mouths?</vt:lpstr>
      <vt:lpstr>Active Listening</vt:lpstr>
      <vt:lpstr>  </vt:lpstr>
      <vt:lpstr>Best example of active listening</vt:lpstr>
      <vt:lpstr>Challenge yourself</vt:lpstr>
      <vt:lpstr>Why show appreciation?  </vt:lpstr>
      <vt:lpstr>Show Appreciation </vt:lpstr>
      <vt:lpstr>Show Appreciation </vt:lpstr>
      <vt:lpstr>Write it down</vt:lpstr>
      <vt:lpstr>Write it down </vt:lpstr>
      <vt:lpstr>Write it down</vt:lpstr>
      <vt:lpstr>You GOT this!! </vt:lpstr>
      <vt:lpstr>Generous  sponsors</vt:lpstr>
      <vt:lpstr>Upcoming WVLDI Events </vt:lpstr>
      <vt:lpstr>THANK YOU FOR ATTENDING!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communications, key to all success </dc:title>
  <dc:creator>Rebecca</dc:creator>
  <cp:lastModifiedBy>Rebecca</cp:lastModifiedBy>
  <cp:revision>29</cp:revision>
  <dcterms:created xsi:type="dcterms:W3CDTF">2016-07-06T14:38:33Z</dcterms:created>
  <dcterms:modified xsi:type="dcterms:W3CDTF">2016-07-12T23:43:36Z</dcterms:modified>
</cp:coreProperties>
</file>